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69" r:id="rId2"/>
    <p:sldId id="366" r:id="rId3"/>
    <p:sldId id="367" r:id="rId4"/>
    <p:sldId id="345" r:id="rId5"/>
    <p:sldId id="354" r:id="rId6"/>
    <p:sldId id="312" r:id="rId7"/>
    <p:sldId id="323" r:id="rId8"/>
    <p:sldId id="324" r:id="rId9"/>
    <p:sldId id="360" r:id="rId10"/>
    <p:sldId id="359" r:id="rId11"/>
    <p:sldId id="326" r:id="rId12"/>
    <p:sldId id="317" r:id="rId13"/>
    <p:sldId id="377" r:id="rId14"/>
    <p:sldId id="379" r:id="rId15"/>
    <p:sldId id="378" r:id="rId16"/>
    <p:sldId id="380" r:id="rId17"/>
    <p:sldId id="349" r:id="rId18"/>
    <p:sldId id="340" r:id="rId19"/>
    <p:sldId id="347" r:id="rId20"/>
    <p:sldId id="365" r:id="rId21"/>
    <p:sldId id="368" r:id="rId22"/>
    <p:sldId id="358" r:id="rId23"/>
    <p:sldId id="376" r:id="rId24"/>
    <p:sldId id="372" r:id="rId25"/>
    <p:sldId id="362" r:id="rId26"/>
    <p:sldId id="373" r:id="rId27"/>
    <p:sldId id="374" r:id="rId28"/>
    <p:sldId id="370" r:id="rId29"/>
    <p:sldId id="363" r:id="rId30"/>
    <p:sldId id="371" r:id="rId31"/>
    <p:sldId id="375" r:id="rId32"/>
    <p:sldId id="337" r:id="rId33"/>
    <p:sldId id="333" r:id="rId34"/>
    <p:sldId id="318" r:id="rId35"/>
    <p:sldId id="329" r:id="rId36"/>
    <p:sldId id="309" r:id="rId37"/>
    <p:sldId id="364" r:id="rId38"/>
    <p:sldId id="350" r:id="rId39"/>
    <p:sldId id="316" r:id="rId40"/>
    <p:sldId id="334" r:id="rId41"/>
    <p:sldId id="321" r:id="rId42"/>
    <p:sldId id="32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93" y="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8699E-5B22-4974-BC4C-0BD023286788}" type="datetimeFigureOut">
              <a:rPr lang="en-GB" smtClean="0"/>
              <a:t>06/04/2025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1FF150-1692-43BF-BDE6-2DEB227B6672}" type="slidenum">
              <a:rPr lang="en-GB" smtClean="0"/>
              <a:t>‹#›</a:t>
            </a:fld>
            <a:endParaRPr lang="en-GB"/>
          </a:p>
        </p:txBody>
      </p:sp>
    </p:spTree>
    <p:extLst>
      <p:ext uri="{BB962C8B-B14F-4D97-AF65-F5344CB8AC3E}">
        <p14:creationId xmlns:p14="http://schemas.microsoft.com/office/powerpoint/2010/main" val="423842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59CFDE3-5B5E-4B87-AD0A-D0CAB23D95DE}" type="datetimeFigureOut">
              <a:rPr lang="en-GB" smtClean="0"/>
              <a:t>06/04/2025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236392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9CFDE3-5B5E-4B87-AD0A-D0CAB23D95DE}" type="datetimeFigureOut">
              <a:rPr lang="en-GB" smtClean="0"/>
              <a:t>06/04/2025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78321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9CFDE3-5B5E-4B87-AD0A-D0CAB23D95DE}" type="datetimeFigureOut">
              <a:rPr lang="en-GB" smtClean="0"/>
              <a:t>06/04/2025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137408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9CFDE3-5B5E-4B87-AD0A-D0CAB23D95DE}" type="datetimeFigureOut">
              <a:rPr lang="en-GB" smtClean="0"/>
              <a:t>06/04/2025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1969359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CFDE3-5B5E-4B87-AD0A-D0CAB23D95DE}" type="datetimeFigureOut">
              <a:rPr lang="en-GB" smtClean="0"/>
              <a:t>06/04/2025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79137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59CFDE3-5B5E-4B87-AD0A-D0CAB23D95DE}" type="datetimeFigureOut">
              <a:rPr lang="en-GB" smtClean="0"/>
              <a:t>06/04/2025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71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59CFDE3-5B5E-4B87-AD0A-D0CAB23D95DE}" type="datetimeFigureOut">
              <a:rPr lang="en-GB" smtClean="0"/>
              <a:t>06/04/2025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392438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9CFDE3-5B5E-4B87-AD0A-D0CAB23D95DE}" type="datetimeFigureOut">
              <a:rPr lang="en-GB" smtClean="0"/>
              <a:t>06/04/2025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403239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CFDE3-5B5E-4B87-AD0A-D0CAB23D95DE}" type="datetimeFigureOut">
              <a:rPr lang="en-GB" smtClean="0"/>
              <a:t>06/04/2025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244241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CFDE3-5B5E-4B87-AD0A-D0CAB23D95DE}" type="datetimeFigureOut">
              <a:rPr lang="en-GB" smtClean="0"/>
              <a:t>06/04/2025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3838930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CFDE3-5B5E-4B87-AD0A-D0CAB23D95DE}" type="datetimeFigureOut">
              <a:rPr lang="en-GB" smtClean="0"/>
              <a:t>06/04/2025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3AA713-D0E4-4B22-9682-C817BBBCD986}" type="slidenum">
              <a:rPr lang="en-GB" smtClean="0"/>
              <a:t>‹#›</a:t>
            </a:fld>
            <a:endParaRPr lang="en-GB"/>
          </a:p>
        </p:txBody>
      </p:sp>
    </p:spTree>
    <p:extLst>
      <p:ext uri="{BB962C8B-B14F-4D97-AF65-F5344CB8AC3E}">
        <p14:creationId xmlns:p14="http://schemas.microsoft.com/office/powerpoint/2010/main" val="220858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CFDE3-5B5E-4B87-AD0A-D0CAB23D95DE}" type="datetimeFigureOut">
              <a:rPr lang="en-GB" smtClean="0"/>
              <a:t>06/04/2025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AA713-D0E4-4B22-9682-C817BBBCD986}" type="slidenum">
              <a:rPr lang="en-GB" smtClean="0"/>
              <a:t>‹#›</a:t>
            </a:fld>
            <a:endParaRPr lang="en-GB"/>
          </a:p>
        </p:txBody>
      </p:sp>
    </p:spTree>
    <p:extLst>
      <p:ext uri="{BB962C8B-B14F-4D97-AF65-F5344CB8AC3E}">
        <p14:creationId xmlns:p14="http://schemas.microsoft.com/office/powerpoint/2010/main" val="864263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CLIMATE CHANGE AND HUMAN RESPONSES</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978376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Orbital Data to Temperature </a:t>
            </a:r>
            <a:endParaRPr lang="en-GB" dirty="0"/>
          </a:p>
        </p:txBody>
      </p:sp>
      <p:sp>
        <p:nvSpPr>
          <p:cNvPr id="3" name="Content Placeholder 2"/>
          <p:cNvSpPr>
            <a:spLocks noGrp="1"/>
          </p:cNvSpPr>
          <p:nvPr>
            <p:ph idx="1"/>
          </p:nvPr>
        </p:nvSpPr>
        <p:spPr/>
        <p:txBody>
          <a:bodyPr/>
          <a:lstStyle/>
          <a:p>
            <a:r>
              <a:rPr lang="en-US" dirty="0"/>
              <a:t>Find a substance that records temperature</a:t>
            </a:r>
          </a:p>
          <a:p>
            <a:r>
              <a:rPr lang="en-US" dirty="0"/>
              <a:t>Use the marine oxygen isotope record</a:t>
            </a:r>
          </a:p>
          <a:p>
            <a:r>
              <a:rPr lang="en-US" dirty="0"/>
              <a:t>Oxygen is locked in calcite (shell material)</a:t>
            </a:r>
          </a:p>
          <a:p>
            <a:r>
              <a:rPr lang="en-US" dirty="0"/>
              <a:t>Collect a deep-sea core</a:t>
            </a:r>
          </a:p>
          <a:p>
            <a:r>
              <a:rPr lang="en-US" dirty="0"/>
              <a:t>Analysis of planktonic foraminifera shells</a:t>
            </a:r>
          </a:p>
          <a:p>
            <a:r>
              <a:rPr lang="en-US" dirty="0"/>
              <a:t>Dating using pollen in the case of the </a:t>
            </a:r>
            <a:r>
              <a:rPr lang="en-US" dirty="0" err="1"/>
              <a:t>Eemian</a:t>
            </a:r>
            <a:r>
              <a:rPr lang="en-US" dirty="0"/>
              <a:t> interglacial and magnetic reversals</a:t>
            </a:r>
            <a:endParaRPr lang="en-GB" dirty="0"/>
          </a:p>
        </p:txBody>
      </p:sp>
    </p:spTree>
    <p:extLst>
      <p:ext uri="{BB962C8B-B14F-4D97-AF65-F5344CB8AC3E}">
        <p14:creationId xmlns:p14="http://schemas.microsoft.com/office/powerpoint/2010/main" val="371050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945" y="0"/>
            <a:ext cx="5326109" cy="6858000"/>
          </a:xfrm>
          <a:prstGeom prst="rect">
            <a:avLst/>
          </a:prstGeom>
        </p:spPr>
      </p:pic>
    </p:spTree>
    <p:extLst>
      <p:ext uri="{BB962C8B-B14F-4D97-AF65-F5344CB8AC3E}">
        <p14:creationId xmlns:p14="http://schemas.microsoft.com/office/powerpoint/2010/main" val="325889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649" y="0"/>
            <a:ext cx="5464701" cy="6858000"/>
          </a:xfrm>
          <a:prstGeom prst="rect">
            <a:avLst/>
          </a:prstGeom>
        </p:spPr>
      </p:pic>
    </p:spTree>
    <p:extLst>
      <p:ext uri="{BB962C8B-B14F-4D97-AF65-F5344CB8AC3E}">
        <p14:creationId xmlns:p14="http://schemas.microsoft.com/office/powerpoint/2010/main" val="10516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411760" y="836712"/>
            <a:ext cx="4752528" cy="5328592"/>
          </a:xfrm>
          <a:prstGeom prst="rect">
            <a:avLst/>
          </a:prstGeom>
        </p:spPr>
      </p:pic>
    </p:spTree>
    <p:extLst>
      <p:ext uri="{BB962C8B-B14F-4D97-AF65-F5344CB8AC3E}">
        <p14:creationId xmlns:p14="http://schemas.microsoft.com/office/powerpoint/2010/main" val="129694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Hominid groups migrate</a:t>
            </a:r>
            <a:br>
              <a:rPr lang="en-US" dirty="0"/>
            </a:br>
            <a:endParaRPr lang="en-GB" dirty="0"/>
          </a:p>
        </p:txBody>
      </p:sp>
      <p:sp>
        <p:nvSpPr>
          <p:cNvPr id="3" name="Content Placeholder 2"/>
          <p:cNvSpPr>
            <a:spLocks noGrp="1"/>
          </p:cNvSpPr>
          <p:nvPr>
            <p:ph idx="1"/>
          </p:nvPr>
        </p:nvSpPr>
        <p:spPr/>
        <p:txBody>
          <a:bodyPr>
            <a:normAutofit fontScale="85000" lnSpcReduction="10000"/>
          </a:bodyPr>
          <a:lstStyle/>
          <a:p>
            <a:r>
              <a:rPr lang="en-US" dirty="0"/>
              <a:t>1.8m Hominid groups move out of Africa</a:t>
            </a:r>
          </a:p>
          <a:p>
            <a:r>
              <a:rPr lang="en-US" dirty="0"/>
              <a:t>900k Homo erectus in Norfolk</a:t>
            </a:r>
          </a:p>
          <a:p>
            <a:r>
              <a:rPr lang="en-US" dirty="0"/>
              <a:t>250k Neanderthals in Europe</a:t>
            </a:r>
          </a:p>
          <a:p>
            <a:r>
              <a:rPr lang="en-US" dirty="0"/>
              <a:t>100k Homo sapiens move out of Africa</a:t>
            </a:r>
            <a:r>
              <a:rPr lang="en-GB" dirty="0"/>
              <a:t> reach Levant too cold and retreat back into Africa</a:t>
            </a:r>
          </a:p>
          <a:p>
            <a:r>
              <a:rPr lang="en-US" dirty="0"/>
              <a:t>70k Toba volcano Homo sapiens almost lost</a:t>
            </a:r>
          </a:p>
          <a:p>
            <a:r>
              <a:rPr lang="en-US" dirty="0"/>
              <a:t>50k Homo sapiens returns to Levant</a:t>
            </a:r>
          </a:p>
          <a:p>
            <a:r>
              <a:rPr lang="en-US" dirty="0"/>
              <a:t>40 to 18k hunters, 10k start of cereal planting</a:t>
            </a:r>
          </a:p>
          <a:p>
            <a:r>
              <a:rPr lang="en-US" dirty="0"/>
              <a:t>Move from hunters to pastoral </a:t>
            </a:r>
            <a:r>
              <a:rPr lang="en-US"/>
              <a:t>to farmers 8 to </a:t>
            </a:r>
            <a:r>
              <a:rPr lang="en-US" dirty="0"/>
              <a:t>6k</a:t>
            </a:r>
          </a:p>
          <a:p>
            <a:r>
              <a:rPr lang="en-US" dirty="0"/>
              <a:t>Start of petty kingdoms in the Levant based on water</a:t>
            </a:r>
          </a:p>
          <a:p>
            <a:endParaRPr lang="en-US" dirty="0"/>
          </a:p>
        </p:txBody>
      </p:sp>
    </p:spTree>
    <p:extLst>
      <p:ext uri="{BB962C8B-B14F-4D97-AF65-F5344CB8AC3E}">
        <p14:creationId xmlns:p14="http://schemas.microsoft.com/office/powerpoint/2010/main" val="286233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136" y="0"/>
            <a:ext cx="4983728" cy="6858000"/>
          </a:xfrm>
          <a:prstGeom prst="rect">
            <a:avLst/>
          </a:prstGeom>
        </p:spPr>
      </p:pic>
    </p:spTree>
    <p:extLst>
      <p:ext uri="{BB962C8B-B14F-4D97-AF65-F5344CB8AC3E}">
        <p14:creationId xmlns:p14="http://schemas.microsoft.com/office/powerpoint/2010/main" val="667030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764704"/>
            <a:ext cx="5472608" cy="5040560"/>
          </a:xfrm>
          <a:prstGeom prst="rect">
            <a:avLst/>
          </a:prstGeom>
        </p:spPr>
      </p:pic>
    </p:spTree>
    <p:extLst>
      <p:ext uri="{BB962C8B-B14F-4D97-AF65-F5344CB8AC3E}">
        <p14:creationId xmlns:p14="http://schemas.microsoft.com/office/powerpoint/2010/main" val="25617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Map of the Levant</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866" y="0"/>
            <a:ext cx="5774267" cy="6858000"/>
          </a:xfrm>
          <a:prstGeom prst="rect">
            <a:avLst/>
          </a:prstGeom>
        </p:spPr>
      </p:pic>
    </p:spTree>
    <p:extLst>
      <p:ext uri="{BB962C8B-B14F-4D97-AF65-F5344CB8AC3E}">
        <p14:creationId xmlns:p14="http://schemas.microsoft.com/office/powerpoint/2010/main" val="1640589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 for climate change over the last 10,000 years</a:t>
            </a:r>
            <a:endParaRPr lang="en-GB" dirty="0"/>
          </a:p>
        </p:txBody>
      </p:sp>
      <p:sp>
        <p:nvSpPr>
          <p:cNvPr id="3" name="Content Placeholder 2"/>
          <p:cNvSpPr>
            <a:spLocks noGrp="1"/>
          </p:cNvSpPr>
          <p:nvPr>
            <p:ph idx="1"/>
          </p:nvPr>
        </p:nvSpPr>
        <p:spPr/>
        <p:txBody>
          <a:bodyPr/>
          <a:lstStyle/>
          <a:p>
            <a:r>
              <a:rPr lang="en-US" dirty="0"/>
              <a:t>From the time of Ur to today</a:t>
            </a:r>
          </a:p>
          <a:p>
            <a:r>
              <a:rPr lang="en-US" dirty="0"/>
              <a:t>Neolithic revolution migration and farming</a:t>
            </a:r>
          </a:p>
          <a:p>
            <a:r>
              <a:rPr lang="en-US" dirty="0"/>
              <a:t>Stories from the Levant the lure of water</a:t>
            </a:r>
          </a:p>
          <a:p>
            <a:r>
              <a:rPr lang="en-US" dirty="0"/>
              <a:t>Nile, monsoon, </a:t>
            </a:r>
            <a:r>
              <a:rPr lang="en-US" dirty="0" err="1"/>
              <a:t>Tigres-Euphraties</a:t>
            </a:r>
            <a:r>
              <a:rPr lang="en-US" dirty="0"/>
              <a:t> snow melt</a:t>
            </a:r>
          </a:p>
          <a:p>
            <a:r>
              <a:rPr lang="en-US" dirty="0"/>
              <a:t>Jordan and its source problem</a:t>
            </a:r>
          </a:p>
          <a:p>
            <a:r>
              <a:rPr lang="en-US" dirty="0"/>
              <a:t>19</a:t>
            </a:r>
            <a:r>
              <a:rPr lang="en-US" baseline="30000" dirty="0"/>
              <a:t>th</a:t>
            </a:r>
            <a:r>
              <a:rPr lang="en-US" dirty="0"/>
              <a:t> C and the volcano problem</a:t>
            </a:r>
          </a:p>
          <a:p>
            <a:r>
              <a:rPr lang="en-US" dirty="0"/>
              <a:t>Early 20</a:t>
            </a:r>
            <a:r>
              <a:rPr lang="en-US" baseline="30000" dirty="0"/>
              <a:t>th</a:t>
            </a:r>
            <a:r>
              <a:rPr lang="en-US" dirty="0"/>
              <a:t> memories</a:t>
            </a:r>
            <a:endParaRPr lang="en-GB" dirty="0"/>
          </a:p>
        </p:txBody>
      </p:sp>
    </p:spTree>
    <p:extLst>
      <p:ext uri="{BB962C8B-B14F-4D97-AF65-F5344CB8AC3E}">
        <p14:creationId xmlns:p14="http://schemas.microsoft.com/office/powerpoint/2010/main" val="102539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Plankton</a:t>
            </a:r>
            <a:endParaRPr lang="en-GB" dirty="0"/>
          </a:p>
        </p:txBody>
      </p:sp>
      <p:sp>
        <p:nvSpPr>
          <p:cNvPr id="3" name="Content Placeholder 2"/>
          <p:cNvSpPr>
            <a:spLocks noGrp="1"/>
          </p:cNvSpPr>
          <p:nvPr>
            <p:ph idx="1"/>
          </p:nvPr>
        </p:nvSpPr>
        <p:spPr/>
        <p:txBody>
          <a:bodyPr/>
          <a:lstStyle/>
          <a:p>
            <a:r>
              <a:rPr lang="en-US" dirty="0"/>
              <a:t>Plankton blooms CO2 absorption</a:t>
            </a:r>
          </a:p>
          <a:p>
            <a:r>
              <a:rPr lang="en-US" dirty="0"/>
              <a:t>Ultimate source of oil in rocks</a:t>
            </a:r>
          </a:p>
          <a:p>
            <a:r>
              <a:rPr lang="en-US" dirty="0"/>
              <a:t>Temperature and nutrients Cretaceous oil</a:t>
            </a:r>
            <a:endParaRPr lang="en-GB" dirty="0"/>
          </a:p>
        </p:txBody>
      </p:sp>
    </p:spTree>
    <p:extLst>
      <p:ext uri="{BB962C8B-B14F-4D97-AF65-F5344CB8AC3E}">
        <p14:creationId xmlns:p14="http://schemas.microsoft.com/office/powerpoint/2010/main" val="20474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932919"/>
            <a:ext cx="5904664" cy="4464496"/>
          </a:xfrm>
          <a:prstGeom prst="rect">
            <a:avLst/>
          </a:prstGeom>
        </p:spPr>
      </p:pic>
    </p:spTree>
    <p:extLst>
      <p:ext uri="{BB962C8B-B14F-4D97-AF65-F5344CB8AC3E}">
        <p14:creationId xmlns:p14="http://schemas.microsoft.com/office/powerpoint/2010/main" val="55419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088" y="1037844"/>
            <a:ext cx="6973824" cy="4782312"/>
          </a:xfrm>
          <a:prstGeom prst="rect">
            <a:avLst/>
          </a:prstGeom>
        </p:spPr>
      </p:pic>
    </p:spTree>
    <p:extLst>
      <p:ext uri="{BB962C8B-B14F-4D97-AF65-F5344CB8AC3E}">
        <p14:creationId xmlns:p14="http://schemas.microsoft.com/office/powerpoint/2010/main" val="189176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80136" y="0"/>
            <a:ext cx="4983728" cy="6858000"/>
          </a:xfrm>
          <a:prstGeom prst="rect">
            <a:avLst/>
          </a:prstGeom>
        </p:spPr>
      </p:pic>
    </p:spTree>
    <p:extLst>
      <p:ext uri="{BB962C8B-B14F-4D97-AF65-F5344CB8AC3E}">
        <p14:creationId xmlns:p14="http://schemas.microsoft.com/office/powerpoint/2010/main" val="2785652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last 14,000  years since the end of the last ice age in mid-Wales and Cardigan Bay</a:t>
            </a:r>
            <a:endParaRPr lang="en-GB" dirty="0"/>
          </a:p>
        </p:txBody>
      </p:sp>
      <p:sp>
        <p:nvSpPr>
          <p:cNvPr id="3" name="Content Placeholder 2"/>
          <p:cNvSpPr>
            <a:spLocks noGrp="1"/>
          </p:cNvSpPr>
          <p:nvPr>
            <p:ph idx="1"/>
          </p:nvPr>
        </p:nvSpPr>
        <p:spPr/>
        <p:txBody>
          <a:bodyPr/>
          <a:lstStyle/>
          <a:p>
            <a:r>
              <a:rPr lang="en-US" dirty="0"/>
              <a:t>From bottom samples and seismic records collected in the Bay area</a:t>
            </a:r>
          </a:p>
          <a:p>
            <a:r>
              <a:rPr lang="en-US" dirty="0"/>
              <a:t>Geomorphology studies across mid-Wales</a:t>
            </a:r>
          </a:p>
          <a:p>
            <a:r>
              <a:rPr lang="en-US" dirty="0"/>
              <a:t>Human evidence from the area</a:t>
            </a:r>
          </a:p>
          <a:p>
            <a:endParaRPr lang="en-GB" dirty="0"/>
          </a:p>
        </p:txBody>
      </p:sp>
    </p:spTree>
    <p:extLst>
      <p:ext uri="{BB962C8B-B14F-4D97-AF65-F5344CB8AC3E}">
        <p14:creationId xmlns:p14="http://schemas.microsoft.com/office/powerpoint/2010/main" val="128631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55666" y="0"/>
            <a:ext cx="5032668" cy="6858000"/>
          </a:xfrm>
          <a:prstGeom prst="rect">
            <a:avLst/>
          </a:prstGeom>
        </p:spPr>
      </p:pic>
    </p:spTree>
    <p:extLst>
      <p:ext uri="{BB962C8B-B14F-4D97-AF65-F5344CB8AC3E}">
        <p14:creationId xmlns:p14="http://schemas.microsoft.com/office/powerpoint/2010/main" val="202167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096" y="0"/>
            <a:ext cx="5217808" cy="6858000"/>
          </a:xfrm>
          <a:prstGeom prst="rect">
            <a:avLst/>
          </a:prstGeom>
        </p:spPr>
      </p:pic>
    </p:spTree>
    <p:extLst>
      <p:ext uri="{BB962C8B-B14F-4D97-AF65-F5344CB8AC3E}">
        <p14:creationId xmlns:p14="http://schemas.microsoft.com/office/powerpoint/2010/main" val="3895509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196" y="0"/>
            <a:ext cx="5125608" cy="6858000"/>
          </a:xfrm>
          <a:prstGeom prst="rect">
            <a:avLst/>
          </a:prstGeom>
        </p:spPr>
      </p:pic>
    </p:spTree>
    <p:extLst>
      <p:ext uri="{BB962C8B-B14F-4D97-AF65-F5344CB8AC3E}">
        <p14:creationId xmlns:p14="http://schemas.microsoft.com/office/powerpoint/2010/main" val="407960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136" y="0"/>
            <a:ext cx="4983728" cy="6858000"/>
          </a:xfrm>
          <a:prstGeom prst="rect">
            <a:avLst/>
          </a:prstGeom>
        </p:spPr>
      </p:pic>
    </p:spTree>
    <p:extLst>
      <p:ext uri="{BB962C8B-B14F-4D97-AF65-F5344CB8AC3E}">
        <p14:creationId xmlns:p14="http://schemas.microsoft.com/office/powerpoint/2010/main" val="2236610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136" y="0"/>
            <a:ext cx="4983728" cy="6858000"/>
          </a:xfrm>
          <a:prstGeom prst="rect">
            <a:avLst/>
          </a:prstGeom>
        </p:spPr>
      </p:pic>
    </p:spTree>
    <p:extLst>
      <p:ext uri="{BB962C8B-B14F-4D97-AF65-F5344CB8AC3E}">
        <p14:creationId xmlns:p14="http://schemas.microsoft.com/office/powerpoint/2010/main" val="357363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580" y="0"/>
            <a:ext cx="4982840" cy="6858000"/>
          </a:xfrm>
          <a:prstGeom prst="rect">
            <a:avLst/>
          </a:prstGeom>
        </p:spPr>
      </p:pic>
    </p:spTree>
    <p:extLst>
      <p:ext uri="{BB962C8B-B14F-4D97-AF65-F5344CB8AC3E}">
        <p14:creationId xmlns:p14="http://schemas.microsoft.com/office/powerpoint/2010/main" val="1813035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16" y="605028"/>
            <a:ext cx="8430768" cy="5647944"/>
          </a:xfrm>
          <a:prstGeom prst="rect">
            <a:avLst/>
          </a:prstGeom>
        </p:spPr>
      </p:pic>
    </p:spTree>
    <p:extLst>
      <p:ext uri="{BB962C8B-B14F-4D97-AF65-F5344CB8AC3E}">
        <p14:creationId xmlns:p14="http://schemas.microsoft.com/office/powerpoint/2010/main" val="88420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980728"/>
            <a:ext cx="6192688" cy="4608512"/>
          </a:xfrm>
          <a:prstGeom prst="rect">
            <a:avLst/>
          </a:prstGeom>
        </p:spPr>
      </p:pic>
    </p:spTree>
    <p:extLst>
      <p:ext uri="{BB962C8B-B14F-4D97-AF65-F5344CB8AC3E}">
        <p14:creationId xmlns:p14="http://schemas.microsoft.com/office/powerpoint/2010/main" val="112297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863" y="0"/>
            <a:ext cx="5186273" cy="6858000"/>
          </a:xfrm>
          <a:prstGeom prst="rect">
            <a:avLst/>
          </a:prstGeom>
        </p:spPr>
      </p:pic>
    </p:spTree>
    <p:extLst>
      <p:ext uri="{BB962C8B-B14F-4D97-AF65-F5344CB8AC3E}">
        <p14:creationId xmlns:p14="http://schemas.microsoft.com/office/powerpoint/2010/main" val="14054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80136" y="0"/>
            <a:ext cx="4983728" cy="6858000"/>
          </a:xfrm>
          <a:prstGeom prst="rect">
            <a:avLst/>
          </a:prstGeom>
        </p:spPr>
      </p:pic>
    </p:spTree>
    <p:extLst>
      <p:ext uri="{BB962C8B-B14F-4D97-AF65-F5344CB8AC3E}">
        <p14:creationId xmlns:p14="http://schemas.microsoft.com/office/powerpoint/2010/main" val="1234864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405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1266" y="0"/>
            <a:ext cx="3821468" cy="6858000"/>
          </a:xfrm>
          <a:prstGeom prst="rect">
            <a:avLst/>
          </a:prstGeom>
        </p:spPr>
      </p:pic>
    </p:spTree>
    <p:extLst>
      <p:ext uri="{BB962C8B-B14F-4D97-AF65-F5344CB8AC3E}">
        <p14:creationId xmlns:p14="http://schemas.microsoft.com/office/powerpoint/2010/main" val="1086896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and Man</a:t>
            </a:r>
            <a:endParaRPr lang="en-GB" dirty="0"/>
          </a:p>
        </p:txBody>
      </p:sp>
      <p:sp>
        <p:nvSpPr>
          <p:cNvPr id="3" name="Content Placeholder 2"/>
          <p:cNvSpPr>
            <a:spLocks noGrp="1"/>
          </p:cNvSpPr>
          <p:nvPr>
            <p:ph idx="1"/>
          </p:nvPr>
        </p:nvSpPr>
        <p:spPr/>
        <p:txBody>
          <a:bodyPr/>
          <a:lstStyle/>
          <a:p>
            <a:r>
              <a:rPr lang="en-US" dirty="0"/>
              <a:t>Evolution of Homo species</a:t>
            </a:r>
          </a:p>
          <a:p>
            <a:r>
              <a:rPr lang="en-US" dirty="0"/>
              <a:t>Out of Africa and climate timings</a:t>
            </a:r>
          </a:p>
          <a:p>
            <a:r>
              <a:rPr lang="en-US" dirty="0"/>
              <a:t>Routes taken by different species</a:t>
            </a:r>
          </a:p>
          <a:p>
            <a:r>
              <a:rPr lang="en-US" dirty="0"/>
              <a:t>Opportunities offered by changing conditions</a:t>
            </a:r>
          </a:p>
          <a:p>
            <a:r>
              <a:rPr lang="en-US" dirty="0"/>
              <a:t>Migration and the development </a:t>
            </a:r>
            <a:r>
              <a:rPr lang="en-US"/>
              <a:t>of agriculture</a:t>
            </a:r>
            <a:endParaRPr lang="en-GB"/>
          </a:p>
        </p:txBody>
      </p:sp>
    </p:spTree>
    <p:extLst>
      <p:ext uri="{BB962C8B-B14F-4D97-AF65-F5344CB8AC3E}">
        <p14:creationId xmlns:p14="http://schemas.microsoft.com/office/powerpoint/2010/main" val="3008498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Volcanoes and Humans</a:t>
            </a:r>
            <a:endParaRPr lang="en-GB" dirty="0"/>
          </a:p>
        </p:txBody>
      </p:sp>
      <p:sp>
        <p:nvSpPr>
          <p:cNvPr id="3" name="Content Placeholder 2"/>
          <p:cNvSpPr>
            <a:spLocks noGrp="1"/>
          </p:cNvSpPr>
          <p:nvPr>
            <p:ph idx="1"/>
          </p:nvPr>
        </p:nvSpPr>
        <p:spPr/>
        <p:txBody>
          <a:bodyPr/>
          <a:lstStyle/>
          <a:p>
            <a:r>
              <a:rPr lang="en-US" dirty="0"/>
              <a:t>Toba 74,000 years ago largest eruption for 28 million years, Climate affected for 10 years Homo sapiens reduced to  less than 10,000 due to 11 billion tons of H2SO4 released which caused acidification &amp; vegetation loss</a:t>
            </a:r>
          </a:p>
          <a:p>
            <a:r>
              <a:rPr lang="en-US" dirty="0" err="1"/>
              <a:t>Tambora</a:t>
            </a:r>
            <a:r>
              <a:rPr lang="en-US" dirty="0"/>
              <a:t> 1815 weather affected for 3 years in Europe</a:t>
            </a:r>
          </a:p>
          <a:p>
            <a:r>
              <a:rPr lang="en-US" dirty="0"/>
              <a:t>Krakatau 1883 weather affected for 2 years</a:t>
            </a:r>
            <a:endParaRPr lang="en-GB" dirty="0"/>
          </a:p>
        </p:txBody>
      </p:sp>
    </p:spTree>
    <p:extLst>
      <p:ext uri="{BB962C8B-B14F-4D97-AF65-F5344CB8AC3E}">
        <p14:creationId xmlns:p14="http://schemas.microsoft.com/office/powerpoint/2010/main" val="3082012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Fossil Fuels</a:t>
            </a:r>
            <a:endParaRPr lang="en-GB" dirty="0"/>
          </a:p>
        </p:txBody>
      </p:sp>
      <p:sp>
        <p:nvSpPr>
          <p:cNvPr id="3" name="Content Placeholder 2"/>
          <p:cNvSpPr>
            <a:spLocks noGrp="1"/>
          </p:cNvSpPr>
          <p:nvPr>
            <p:ph idx="1"/>
          </p:nvPr>
        </p:nvSpPr>
        <p:spPr/>
        <p:txBody>
          <a:bodyPr/>
          <a:lstStyle/>
          <a:p>
            <a:r>
              <a:rPr lang="en-US" dirty="0"/>
              <a:t>Carbon Dioxide ppm in atmosphere from 200 to 420 ppm in 150 years</a:t>
            </a:r>
          </a:p>
          <a:p>
            <a:r>
              <a:rPr lang="en-US" dirty="0"/>
              <a:t>Plant absorption</a:t>
            </a:r>
          </a:p>
          <a:p>
            <a:r>
              <a:rPr lang="en-US" dirty="0"/>
              <a:t>Sea absorption and acidity</a:t>
            </a:r>
          </a:p>
          <a:p>
            <a:r>
              <a:rPr lang="en-US" dirty="0"/>
              <a:t>Takes 10-1000 years to burn</a:t>
            </a:r>
          </a:p>
          <a:p>
            <a:r>
              <a:rPr lang="en-US" dirty="0"/>
              <a:t>Takes 1 million years plus to form </a:t>
            </a:r>
          </a:p>
          <a:p>
            <a:r>
              <a:rPr lang="en-US" dirty="0"/>
              <a:t>Methane, </a:t>
            </a:r>
            <a:r>
              <a:rPr lang="en-US" dirty="0" err="1"/>
              <a:t>clathrates</a:t>
            </a:r>
            <a:r>
              <a:rPr lang="en-US" dirty="0"/>
              <a:t> </a:t>
            </a:r>
            <a:r>
              <a:rPr lang="en-US"/>
              <a:t>and daffodils</a:t>
            </a:r>
            <a:endParaRPr lang="en-GB" dirty="0"/>
          </a:p>
        </p:txBody>
      </p:sp>
    </p:spTree>
    <p:extLst>
      <p:ext uri="{BB962C8B-B14F-4D97-AF65-F5344CB8AC3E}">
        <p14:creationId xmlns:p14="http://schemas.microsoft.com/office/powerpoint/2010/main" val="3106735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365" y="0"/>
            <a:ext cx="4123270" cy="6858000"/>
          </a:xfrm>
          <a:prstGeom prst="rect">
            <a:avLst/>
          </a:prstGeom>
        </p:spPr>
      </p:pic>
    </p:spTree>
    <p:extLst>
      <p:ext uri="{BB962C8B-B14F-4D97-AF65-F5344CB8AC3E}">
        <p14:creationId xmlns:p14="http://schemas.microsoft.com/office/powerpoint/2010/main" val="3126686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a:t>
            </a:r>
            <a:r>
              <a:rPr lang="en-US" dirty="0" err="1"/>
              <a:t>Eemian</a:t>
            </a:r>
            <a:endParaRPr lang="en-GB" dirty="0"/>
          </a:p>
        </p:txBody>
      </p:sp>
      <p:sp>
        <p:nvSpPr>
          <p:cNvPr id="2" name="Content Placeholder 1"/>
          <p:cNvSpPr>
            <a:spLocks noGrp="1"/>
          </p:cNvSpPr>
          <p:nvPr>
            <p:ph idx="1"/>
          </p:nvPr>
        </p:nvSpPr>
        <p:spPr/>
        <p:txBody>
          <a:bodyPr/>
          <a:lstStyle/>
          <a:p>
            <a:r>
              <a:rPr lang="en-US" dirty="0"/>
              <a:t>The most recent interglacial, also known as the </a:t>
            </a:r>
            <a:r>
              <a:rPr lang="en-US" dirty="0" err="1"/>
              <a:t>Ipswichian</a:t>
            </a:r>
            <a:r>
              <a:rPr lang="en-US" dirty="0"/>
              <a:t> and the Sangamon in the US</a:t>
            </a:r>
          </a:p>
          <a:p>
            <a:r>
              <a:rPr lang="en-US" dirty="0"/>
              <a:t>Occurred between 115 and 126,000 years ago</a:t>
            </a:r>
          </a:p>
          <a:p>
            <a:r>
              <a:rPr lang="en-US" dirty="0"/>
              <a:t>Temperatures were higher than today</a:t>
            </a:r>
          </a:p>
          <a:p>
            <a:r>
              <a:rPr lang="en-US" dirty="0"/>
              <a:t>Sea level was higher by about 6m</a:t>
            </a:r>
          </a:p>
          <a:p>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4193548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80136" y="0"/>
            <a:ext cx="4983728" cy="6858000"/>
          </a:xfrm>
          <a:prstGeom prst="rect">
            <a:avLst/>
          </a:prstGeom>
        </p:spPr>
      </p:pic>
    </p:spTree>
    <p:extLst>
      <p:ext uri="{BB962C8B-B14F-4D97-AF65-F5344CB8AC3E}">
        <p14:creationId xmlns:p14="http://schemas.microsoft.com/office/powerpoint/2010/main" val="668721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fontScale="90000"/>
          </a:bodyPr>
          <a:lstStyle/>
          <a:p>
            <a:r>
              <a:rPr lang="en-US" dirty="0"/>
              <a:t>Climate change and the human experience</a:t>
            </a:r>
            <a:endParaRPr lang="en-GB" dirty="0"/>
          </a:p>
        </p:txBody>
      </p:sp>
      <p:sp>
        <p:nvSpPr>
          <p:cNvPr id="3" name="Content Placeholder 2"/>
          <p:cNvSpPr>
            <a:spLocks noGrp="1"/>
          </p:cNvSpPr>
          <p:nvPr>
            <p:ph idx="1"/>
          </p:nvPr>
        </p:nvSpPr>
        <p:spPr/>
        <p:txBody>
          <a:bodyPr/>
          <a:lstStyle/>
          <a:p>
            <a:pPr marL="0" indent="0">
              <a:buNone/>
            </a:pPr>
            <a:r>
              <a:rPr lang="en-US" dirty="0"/>
              <a:t>The main drivers of climate change: the astronomical cycles models and consequences</a:t>
            </a:r>
          </a:p>
          <a:p>
            <a:pPr marL="0" indent="0">
              <a:buNone/>
            </a:pPr>
            <a:r>
              <a:rPr lang="en-US" dirty="0"/>
              <a:t>Climate change and human migration, evidence from the fertile crescent</a:t>
            </a:r>
          </a:p>
          <a:p>
            <a:pPr marL="0" indent="0">
              <a:buNone/>
            </a:pPr>
            <a:r>
              <a:rPr lang="en-US" dirty="0"/>
              <a:t>Ocean currents, plankton and the buildup of energy the modern source of global warming</a:t>
            </a:r>
          </a:p>
          <a:p>
            <a:pPr marL="0" indent="0">
              <a:buNone/>
            </a:pPr>
            <a:r>
              <a:rPr lang="en-US" dirty="0"/>
              <a:t>14,000 years of change in mid-Wales and Cardigan Bay</a:t>
            </a:r>
          </a:p>
        </p:txBody>
      </p:sp>
    </p:spTree>
    <p:extLst>
      <p:ext uri="{BB962C8B-B14F-4D97-AF65-F5344CB8AC3E}">
        <p14:creationId xmlns:p14="http://schemas.microsoft.com/office/powerpoint/2010/main" val="1321333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9968" y="121920"/>
            <a:ext cx="5084064" cy="6614160"/>
          </a:xfrm>
          <a:prstGeom prst="rect">
            <a:avLst/>
          </a:prstGeom>
        </p:spPr>
      </p:pic>
    </p:spTree>
    <p:extLst>
      <p:ext uri="{BB962C8B-B14F-4D97-AF65-F5344CB8AC3E}">
        <p14:creationId xmlns:p14="http://schemas.microsoft.com/office/powerpoint/2010/main" val="3451828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484785"/>
            <a:ext cx="2871589" cy="2939578"/>
          </a:xfrm>
          <a:prstGeom prst="rect">
            <a:avLst/>
          </a:prstGeom>
        </p:spPr>
      </p:pic>
    </p:spTree>
    <p:extLst>
      <p:ext uri="{BB962C8B-B14F-4D97-AF65-F5344CB8AC3E}">
        <p14:creationId xmlns:p14="http://schemas.microsoft.com/office/powerpoint/2010/main" val="3729810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368" y="1624584"/>
            <a:ext cx="4779264" cy="3608832"/>
          </a:xfrm>
          <a:prstGeom prst="rect">
            <a:avLst/>
          </a:prstGeom>
        </p:spPr>
      </p:pic>
    </p:spTree>
    <p:extLst>
      <p:ext uri="{BB962C8B-B14F-4D97-AF65-F5344CB8AC3E}">
        <p14:creationId xmlns:p14="http://schemas.microsoft.com/office/powerpoint/2010/main" val="51651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CLIMATE CONTROLS</a:t>
            </a:r>
            <a:endParaRPr lang="en-GB" dirty="0"/>
          </a:p>
        </p:txBody>
      </p:sp>
      <p:sp>
        <p:nvSpPr>
          <p:cNvPr id="4" name="Content Placeholder 3"/>
          <p:cNvSpPr>
            <a:spLocks noGrp="1"/>
          </p:cNvSpPr>
          <p:nvPr>
            <p:ph idx="1"/>
          </p:nvPr>
        </p:nvSpPr>
        <p:spPr/>
        <p:txBody>
          <a:bodyPr/>
          <a:lstStyle/>
          <a:p>
            <a:r>
              <a:rPr lang="en-US" dirty="0"/>
              <a:t>Astronomical – Planetary  Cycles long-term</a:t>
            </a:r>
          </a:p>
          <a:p>
            <a:r>
              <a:rPr lang="en-US" dirty="0"/>
              <a:t> Planet outgassing (insolation screen) Mantle main driver</a:t>
            </a:r>
          </a:p>
          <a:p>
            <a:r>
              <a:rPr lang="en-US" dirty="0"/>
              <a:t>Burning of fossil fuels responsible for 75% of greenhouse gas</a:t>
            </a:r>
          </a:p>
          <a:p>
            <a:r>
              <a:rPr lang="en-US" dirty="0"/>
              <a:t>Sun Cycles (very short)</a:t>
            </a:r>
          </a:p>
          <a:p>
            <a:r>
              <a:rPr lang="en-US" dirty="0"/>
              <a:t>Organic activity persistent moderator</a:t>
            </a:r>
            <a:endParaRPr lang="en-GB" dirty="0"/>
          </a:p>
        </p:txBody>
      </p:sp>
    </p:spTree>
    <p:extLst>
      <p:ext uri="{BB962C8B-B14F-4D97-AF65-F5344CB8AC3E}">
        <p14:creationId xmlns:p14="http://schemas.microsoft.com/office/powerpoint/2010/main" val="3282125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Astronomical Cycles</a:t>
            </a:r>
            <a:endParaRPr lang="en-GB" dirty="0"/>
          </a:p>
        </p:txBody>
      </p:sp>
      <p:sp>
        <p:nvSpPr>
          <p:cNvPr id="3" name="Content Placeholder 2"/>
          <p:cNvSpPr>
            <a:spLocks noGrp="1"/>
          </p:cNvSpPr>
          <p:nvPr>
            <p:ph idx="1"/>
          </p:nvPr>
        </p:nvSpPr>
        <p:spPr/>
        <p:txBody>
          <a:bodyPr>
            <a:normAutofit/>
          </a:bodyPr>
          <a:lstStyle/>
          <a:p>
            <a:r>
              <a:rPr lang="en-US" dirty="0"/>
              <a:t>Eccentricity cycle 100Ka and 400Ka</a:t>
            </a:r>
          </a:p>
          <a:p>
            <a:r>
              <a:rPr lang="en-US" dirty="0"/>
              <a:t>Obliquity cycle 41Ka</a:t>
            </a:r>
          </a:p>
          <a:p>
            <a:r>
              <a:rPr lang="en-US" dirty="0"/>
              <a:t> Precession cycle 19 to 23Ka</a:t>
            </a:r>
          </a:p>
          <a:p>
            <a:r>
              <a:rPr lang="en-US" dirty="0"/>
              <a:t>(Galactic cycles: Solar system, part of the Milky Way galaxy, passes through  remnant dust clouds of supernova, signal is Fe 60;  Ordovician, Devonian and Tertiary )</a:t>
            </a:r>
          </a:p>
          <a:p>
            <a:r>
              <a:rPr lang="en-US" dirty="0"/>
              <a:t>Asteroid impacts</a:t>
            </a:r>
          </a:p>
          <a:p>
            <a:endParaRPr lang="en-GB" dirty="0"/>
          </a:p>
        </p:txBody>
      </p:sp>
    </p:spTree>
    <p:extLst>
      <p:ext uri="{BB962C8B-B14F-4D97-AF65-F5344CB8AC3E}">
        <p14:creationId xmlns:p14="http://schemas.microsoft.com/office/powerpoint/2010/main" val="143566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684" y="790956"/>
            <a:ext cx="5056632" cy="5276088"/>
          </a:xfrm>
          <a:prstGeom prst="rect">
            <a:avLst/>
          </a:prstGeom>
        </p:spPr>
      </p:pic>
    </p:spTree>
    <p:extLst>
      <p:ext uri="{BB962C8B-B14F-4D97-AF65-F5344CB8AC3E}">
        <p14:creationId xmlns:p14="http://schemas.microsoft.com/office/powerpoint/2010/main" val="274818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2368" y="1411224"/>
            <a:ext cx="4779264" cy="4035552"/>
          </a:xfrm>
          <a:prstGeom prst="rect">
            <a:avLst/>
          </a:prstGeom>
        </p:spPr>
      </p:pic>
    </p:spTree>
    <p:extLst>
      <p:ext uri="{BB962C8B-B14F-4D97-AF65-F5344CB8AC3E}">
        <p14:creationId xmlns:p14="http://schemas.microsoft.com/office/powerpoint/2010/main" val="379381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Temperature and Time</a:t>
            </a:r>
            <a:br>
              <a:rPr lang="en-US" dirty="0"/>
            </a:br>
            <a:endParaRPr lang="en-GB" dirty="0"/>
          </a:p>
        </p:txBody>
      </p:sp>
      <p:sp>
        <p:nvSpPr>
          <p:cNvPr id="5" name="Content Placeholder 4"/>
          <p:cNvSpPr>
            <a:spLocks noGrp="1"/>
          </p:cNvSpPr>
          <p:nvPr>
            <p:ph idx="1"/>
          </p:nvPr>
        </p:nvSpPr>
        <p:spPr/>
        <p:txBody>
          <a:bodyPr/>
          <a:lstStyle/>
          <a:p>
            <a:r>
              <a:rPr lang="en-US" dirty="0"/>
              <a:t>How do you obtain the curve</a:t>
            </a:r>
          </a:p>
          <a:p>
            <a:r>
              <a:rPr lang="en-US" dirty="0"/>
              <a:t>How do you calculate the temperature from the curve</a:t>
            </a:r>
          </a:p>
          <a:p>
            <a:r>
              <a:rPr lang="en-US" dirty="0"/>
              <a:t>How do you then date the peaks  and troughs </a:t>
            </a:r>
            <a:endParaRPr lang="en-GB" dirty="0"/>
          </a:p>
        </p:txBody>
      </p:sp>
    </p:spTree>
    <p:extLst>
      <p:ext uri="{BB962C8B-B14F-4D97-AF65-F5344CB8AC3E}">
        <p14:creationId xmlns:p14="http://schemas.microsoft.com/office/powerpoint/2010/main" val="3423650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TotalTime>
  <Words>570</Words>
  <Application>Microsoft Office PowerPoint</Application>
  <PresentationFormat>On-screen Show (4:3)</PresentationFormat>
  <Paragraphs>81</Paragraphs>
  <Slides>42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CLIMATE CHANGE AND HUMAN RESPONSES</vt:lpstr>
      <vt:lpstr>PowerPoint Presentation</vt:lpstr>
      <vt:lpstr>PowerPoint Presentation</vt:lpstr>
      <vt:lpstr>Climate change and the human experience</vt:lpstr>
      <vt:lpstr>CLIMATE CONTROLS</vt:lpstr>
      <vt:lpstr>Astronomical Cycles</vt:lpstr>
      <vt:lpstr>PowerPoint Presentation</vt:lpstr>
      <vt:lpstr>PowerPoint Presentation</vt:lpstr>
      <vt:lpstr>Temperature and Time </vt:lpstr>
      <vt:lpstr>Orbital Data to Temperature </vt:lpstr>
      <vt:lpstr>PowerPoint Presentation</vt:lpstr>
      <vt:lpstr>PowerPoint Presentation</vt:lpstr>
      <vt:lpstr>PowerPoint Presentation</vt:lpstr>
      <vt:lpstr> Hominid groups migrate </vt:lpstr>
      <vt:lpstr>PowerPoint Presentation</vt:lpstr>
      <vt:lpstr>PowerPoint Presentation</vt:lpstr>
      <vt:lpstr>Map of the Levant</vt:lpstr>
      <vt:lpstr>Evidence for climate change over the last 10,000 years</vt:lpstr>
      <vt:lpstr>Plankton</vt:lpstr>
      <vt:lpstr>PowerPoint Presentation</vt:lpstr>
      <vt:lpstr>PowerPoint Presentation</vt:lpstr>
      <vt:lpstr>The last 14,000  years since the end of the last ice age in mid-Wales and Cardigan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and Man</vt:lpstr>
      <vt:lpstr>Volcanoes and Humans</vt:lpstr>
      <vt:lpstr>Fossil Fuels</vt:lpstr>
      <vt:lpstr>PowerPoint Presentation</vt:lpstr>
      <vt:lpstr>The Eemian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Slings and arrows of outrageous fortune</dc:title>
  <dc:creator>Max</dc:creator>
  <cp:lastModifiedBy>Fred Long</cp:lastModifiedBy>
  <cp:revision>195</cp:revision>
  <dcterms:created xsi:type="dcterms:W3CDTF">2022-11-11T15:55:44Z</dcterms:created>
  <dcterms:modified xsi:type="dcterms:W3CDTF">2025-04-06T12:31:17Z</dcterms:modified>
</cp:coreProperties>
</file>