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2" r:id="rId4"/>
    <p:sldId id="258" r:id="rId5"/>
    <p:sldId id="261" r:id="rId6"/>
    <p:sldId id="260" r:id="rId7"/>
    <p:sldId id="266" r:id="rId8"/>
    <p:sldId id="262" r:id="rId9"/>
    <p:sldId id="263" r:id="rId10"/>
    <p:sldId id="264" r:id="rId11"/>
    <p:sldId id="273" r:id="rId12"/>
    <p:sldId id="27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BD77B-8187-4C99-B191-B716D04FCA9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EB4EA59-90A8-4840-A813-A843CF43E13E}">
      <dgm:prSet custT="1"/>
      <dgm:spPr/>
      <dgm:t>
        <a:bodyPr/>
        <a:lstStyle/>
        <a:p>
          <a:r>
            <a:rPr lang="en-GB" sz="1600" i="1" dirty="0"/>
            <a:t>“More information should be sent out to older people similar to the cost-of-living leaflet which was very informative.”</a:t>
          </a:r>
          <a:endParaRPr lang="en-US" sz="1600" dirty="0"/>
        </a:p>
      </dgm:t>
    </dgm:pt>
    <dgm:pt modelId="{18E6DE0D-1B42-4EFD-A5F9-8B18E3421227}" type="parTrans" cxnId="{F958F1D4-E9AE-4723-BFA7-EF1F99B4B02E}">
      <dgm:prSet/>
      <dgm:spPr/>
      <dgm:t>
        <a:bodyPr/>
        <a:lstStyle/>
        <a:p>
          <a:endParaRPr lang="en-US"/>
        </a:p>
      </dgm:t>
    </dgm:pt>
    <dgm:pt modelId="{6DECFBF7-D37B-4748-8157-EDB64BB51AF4}" type="sibTrans" cxnId="{F958F1D4-E9AE-4723-BFA7-EF1F99B4B02E}">
      <dgm:prSet/>
      <dgm:spPr/>
      <dgm:t>
        <a:bodyPr/>
        <a:lstStyle/>
        <a:p>
          <a:endParaRPr lang="en-US"/>
        </a:p>
      </dgm:t>
    </dgm:pt>
    <dgm:pt modelId="{91EDBBE9-9E15-457D-B1F2-69E62F13347A}">
      <dgm:prSet custT="1"/>
      <dgm:spPr/>
      <dgm:t>
        <a:bodyPr/>
        <a:lstStyle/>
        <a:p>
          <a:r>
            <a:rPr lang="en-GB" sz="1600" dirty="0"/>
            <a:t>“</a:t>
          </a:r>
          <a:r>
            <a:rPr lang="en-GB" sz="1600" i="1" dirty="0"/>
            <a:t>I had to visit the Minor Injuries Department here. A fantastic experience. Everybody, from reception to the medical staff were excellent. Nothing was too much </a:t>
          </a:r>
          <a:r>
            <a:rPr lang="en-GB" sz="1600" i="1"/>
            <a:t>trouble.”</a:t>
          </a:r>
          <a:endParaRPr lang="en-US" sz="1600" dirty="0"/>
        </a:p>
      </dgm:t>
    </dgm:pt>
    <dgm:pt modelId="{35A02B43-2CB1-4C5B-A8E1-63CE894451BD}" type="parTrans" cxnId="{33C0E5F4-C3D0-4F7A-9D6E-419B86314B00}">
      <dgm:prSet/>
      <dgm:spPr/>
      <dgm:t>
        <a:bodyPr/>
        <a:lstStyle/>
        <a:p>
          <a:endParaRPr lang="en-US"/>
        </a:p>
      </dgm:t>
    </dgm:pt>
    <dgm:pt modelId="{E0718D7A-43F1-43C7-B257-7665E84173F7}" type="sibTrans" cxnId="{33C0E5F4-C3D0-4F7A-9D6E-419B86314B00}">
      <dgm:prSet/>
      <dgm:spPr/>
      <dgm:t>
        <a:bodyPr/>
        <a:lstStyle/>
        <a:p>
          <a:endParaRPr lang="en-US"/>
        </a:p>
      </dgm:t>
    </dgm:pt>
    <dgm:pt modelId="{FA585ED3-0133-49B4-9A81-767F8944BD4D}">
      <dgm:prSet custT="1"/>
      <dgm:spPr/>
      <dgm:t>
        <a:bodyPr/>
        <a:lstStyle/>
        <a:p>
          <a:r>
            <a:rPr lang="en-GB" sz="1600" i="1" dirty="0"/>
            <a:t>“Streets around Cardigan are good for mobility scooters.”  </a:t>
          </a:r>
          <a:endParaRPr lang="en-US" sz="1600" dirty="0"/>
        </a:p>
      </dgm:t>
    </dgm:pt>
    <dgm:pt modelId="{37D182C8-FB9C-4EAE-8746-D541C32260FC}" type="parTrans" cxnId="{45BAB0A5-B27D-4525-B283-0DCEB8C31BCE}">
      <dgm:prSet/>
      <dgm:spPr/>
      <dgm:t>
        <a:bodyPr/>
        <a:lstStyle/>
        <a:p>
          <a:endParaRPr lang="en-US"/>
        </a:p>
      </dgm:t>
    </dgm:pt>
    <dgm:pt modelId="{3F948BDE-45FC-4B50-A7A1-8A3E3042416A}" type="sibTrans" cxnId="{45BAB0A5-B27D-4525-B283-0DCEB8C31BCE}">
      <dgm:prSet/>
      <dgm:spPr/>
      <dgm:t>
        <a:bodyPr/>
        <a:lstStyle/>
        <a:p>
          <a:endParaRPr lang="en-US"/>
        </a:p>
      </dgm:t>
    </dgm:pt>
    <dgm:pt modelId="{ECF17D0A-C94C-4799-B29B-8EAF610A35CC}">
      <dgm:prSet custT="1"/>
      <dgm:spPr/>
      <dgm:t>
        <a:bodyPr/>
        <a:lstStyle/>
        <a:p>
          <a:r>
            <a:rPr lang="en-GB" sz="1600" i="1" dirty="0"/>
            <a:t>“I love where I live. We moved here because it was a family home and by the sea. I’m a cold sea swimmer and I’m looking forward to getting back out there, people are friendly.” </a:t>
          </a:r>
          <a:endParaRPr lang="en-US" sz="1600" dirty="0"/>
        </a:p>
      </dgm:t>
    </dgm:pt>
    <dgm:pt modelId="{98D6C01C-FF01-417E-B580-CEEA2D39EF2C}" type="parTrans" cxnId="{D14B34EE-9408-4268-ADFC-5E0E23DB25E7}">
      <dgm:prSet/>
      <dgm:spPr/>
      <dgm:t>
        <a:bodyPr/>
        <a:lstStyle/>
        <a:p>
          <a:endParaRPr lang="en-US"/>
        </a:p>
      </dgm:t>
    </dgm:pt>
    <dgm:pt modelId="{EB9B4D52-A50D-4BE6-95A1-3BB9A968C049}" type="sibTrans" cxnId="{D14B34EE-9408-4268-ADFC-5E0E23DB25E7}">
      <dgm:prSet/>
      <dgm:spPr/>
      <dgm:t>
        <a:bodyPr/>
        <a:lstStyle/>
        <a:p>
          <a:endParaRPr lang="en-US"/>
        </a:p>
      </dgm:t>
    </dgm:pt>
    <dgm:pt modelId="{58255AD3-78AF-447B-874E-DE36B05D07F5}">
      <dgm:prSet custT="1"/>
      <dgm:spPr/>
      <dgm:t>
        <a:bodyPr/>
        <a:lstStyle/>
        <a:p>
          <a:r>
            <a:rPr lang="en-GB" sz="1600" i="1" dirty="0"/>
            <a:t>“Parking is difficult in towns.”</a:t>
          </a:r>
          <a:endParaRPr lang="en-US" sz="1600" dirty="0"/>
        </a:p>
      </dgm:t>
    </dgm:pt>
    <dgm:pt modelId="{E9467122-4A56-402E-BC77-A34923833B9E}" type="parTrans" cxnId="{BB5C65DD-B8B5-4E4E-986B-C260DB13C145}">
      <dgm:prSet/>
      <dgm:spPr/>
      <dgm:t>
        <a:bodyPr/>
        <a:lstStyle/>
        <a:p>
          <a:endParaRPr lang="en-US"/>
        </a:p>
      </dgm:t>
    </dgm:pt>
    <dgm:pt modelId="{0D9977D1-0607-4E68-9FD1-336851F78BAB}" type="sibTrans" cxnId="{BB5C65DD-B8B5-4E4E-986B-C260DB13C145}">
      <dgm:prSet/>
      <dgm:spPr/>
      <dgm:t>
        <a:bodyPr/>
        <a:lstStyle/>
        <a:p>
          <a:endParaRPr lang="en-US"/>
        </a:p>
      </dgm:t>
    </dgm:pt>
    <dgm:pt modelId="{00F729C5-2EBD-4A0C-A41E-D48D349DA481}">
      <dgm:prSet custT="1"/>
      <dgm:spPr/>
      <dgm:t>
        <a:bodyPr/>
        <a:lstStyle/>
        <a:p>
          <a:r>
            <a:rPr lang="en-GB" sz="1600" i="1" dirty="0"/>
            <a:t>“Increase public toilets – women, men, neutral.”</a:t>
          </a:r>
          <a:endParaRPr lang="en-US" sz="1600" dirty="0"/>
        </a:p>
      </dgm:t>
    </dgm:pt>
    <dgm:pt modelId="{E5E08DF8-1B49-42D5-BBE7-36578E4089EE}" type="parTrans" cxnId="{1F92995F-ACAA-4CDD-8C83-63CBEFBF7908}">
      <dgm:prSet/>
      <dgm:spPr/>
      <dgm:t>
        <a:bodyPr/>
        <a:lstStyle/>
        <a:p>
          <a:endParaRPr lang="en-US"/>
        </a:p>
      </dgm:t>
    </dgm:pt>
    <dgm:pt modelId="{F598A332-1DEB-4F70-85A1-68C84DD0C252}" type="sibTrans" cxnId="{1F92995F-ACAA-4CDD-8C83-63CBEFBF7908}">
      <dgm:prSet/>
      <dgm:spPr/>
      <dgm:t>
        <a:bodyPr/>
        <a:lstStyle/>
        <a:p>
          <a:endParaRPr lang="en-US"/>
        </a:p>
      </dgm:t>
    </dgm:pt>
    <dgm:pt modelId="{9D7D7432-563D-47FC-819F-A183B9365191}" type="pres">
      <dgm:prSet presAssocID="{7ACBD77B-8187-4C99-B191-B716D04FCA98}" presName="linear" presStyleCnt="0">
        <dgm:presLayoutVars>
          <dgm:animLvl val="lvl"/>
          <dgm:resizeHandles val="exact"/>
        </dgm:presLayoutVars>
      </dgm:prSet>
      <dgm:spPr/>
    </dgm:pt>
    <dgm:pt modelId="{29CB8539-F7C0-4EFD-AF84-B89B7AA7A958}" type="pres">
      <dgm:prSet presAssocID="{DEB4EA59-90A8-4840-A813-A843CF43E13E}" presName="parentText" presStyleLbl="node1" presStyleIdx="0" presStyleCnt="6">
        <dgm:presLayoutVars>
          <dgm:chMax val="0"/>
          <dgm:bulletEnabled val="1"/>
        </dgm:presLayoutVars>
      </dgm:prSet>
      <dgm:spPr/>
    </dgm:pt>
    <dgm:pt modelId="{BBB0BA54-524C-4370-9BDA-766860C5D5ED}" type="pres">
      <dgm:prSet presAssocID="{6DECFBF7-D37B-4748-8157-EDB64BB51AF4}" presName="spacer" presStyleCnt="0"/>
      <dgm:spPr/>
    </dgm:pt>
    <dgm:pt modelId="{735DDEB8-91FB-4EB1-AFF6-F86E016F634E}" type="pres">
      <dgm:prSet presAssocID="{91EDBBE9-9E15-457D-B1F2-69E62F13347A}" presName="parentText" presStyleLbl="node1" presStyleIdx="1" presStyleCnt="6">
        <dgm:presLayoutVars>
          <dgm:chMax val="0"/>
          <dgm:bulletEnabled val="1"/>
        </dgm:presLayoutVars>
      </dgm:prSet>
      <dgm:spPr/>
    </dgm:pt>
    <dgm:pt modelId="{B544B2E2-7B4D-46E8-94FC-7F804CB6BD7F}" type="pres">
      <dgm:prSet presAssocID="{E0718D7A-43F1-43C7-B257-7665E84173F7}" presName="spacer" presStyleCnt="0"/>
      <dgm:spPr/>
    </dgm:pt>
    <dgm:pt modelId="{B631048A-2BEA-4DCE-BDE3-5789FA260F86}" type="pres">
      <dgm:prSet presAssocID="{FA585ED3-0133-49B4-9A81-767F8944BD4D}" presName="parentText" presStyleLbl="node1" presStyleIdx="2" presStyleCnt="6">
        <dgm:presLayoutVars>
          <dgm:chMax val="0"/>
          <dgm:bulletEnabled val="1"/>
        </dgm:presLayoutVars>
      </dgm:prSet>
      <dgm:spPr/>
    </dgm:pt>
    <dgm:pt modelId="{B02F646B-9EA3-43AF-8E02-370BAF321C74}" type="pres">
      <dgm:prSet presAssocID="{3F948BDE-45FC-4B50-A7A1-8A3E3042416A}" presName="spacer" presStyleCnt="0"/>
      <dgm:spPr/>
    </dgm:pt>
    <dgm:pt modelId="{F48E26BE-392D-4E00-81C5-41DA9C92529E}" type="pres">
      <dgm:prSet presAssocID="{ECF17D0A-C94C-4799-B29B-8EAF610A35CC}" presName="parentText" presStyleLbl="node1" presStyleIdx="3" presStyleCnt="6">
        <dgm:presLayoutVars>
          <dgm:chMax val="0"/>
          <dgm:bulletEnabled val="1"/>
        </dgm:presLayoutVars>
      </dgm:prSet>
      <dgm:spPr/>
    </dgm:pt>
    <dgm:pt modelId="{0E5DD941-6F50-42A3-92F0-0A4BD1505415}" type="pres">
      <dgm:prSet presAssocID="{EB9B4D52-A50D-4BE6-95A1-3BB9A968C049}" presName="spacer" presStyleCnt="0"/>
      <dgm:spPr/>
    </dgm:pt>
    <dgm:pt modelId="{03EF3536-EC3B-4783-9DAE-7EDD253EA245}" type="pres">
      <dgm:prSet presAssocID="{58255AD3-78AF-447B-874E-DE36B05D07F5}" presName="parentText" presStyleLbl="node1" presStyleIdx="4" presStyleCnt="6">
        <dgm:presLayoutVars>
          <dgm:chMax val="0"/>
          <dgm:bulletEnabled val="1"/>
        </dgm:presLayoutVars>
      </dgm:prSet>
      <dgm:spPr/>
    </dgm:pt>
    <dgm:pt modelId="{991B8631-3CFF-486A-A0D9-31258730EC86}" type="pres">
      <dgm:prSet presAssocID="{0D9977D1-0607-4E68-9FD1-336851F78BAB}" presName="spacer" presStyleCnt="0"/>
      <dgm:spPr/>
    </dgm:pt>
    <dgm:pt modelId="{05463D41-BCF2-40BF-8D7A-F6B816F0AAEE}" type="pres">
      <dgm:prSet presAssocID="{00F729C5-2EBD-4A0C-A41E-D48D349DA481}" presName="parentText" presStyleLbl="node1" presStyleIdx="5" presStyleCnt="6">
        <dgm:presLayoutVars>
          <dgm:chMax val="0"/>
          <dgm:bulletEnabled val="1"/>
        </dgm:presLayoutVars>
      </dgm:prSet>
      <dgm:spPr/>
    </dgm:pt>
  </dgm:ptLst>
  <dgm:cxnLst>
    <dgm:cxn modelId="{43E8120C-DA88-4C08-BFEA-E919F0102FAE}" type="presOf" srcId="{DEB4EA59-90A8-4840-A813-A843CF43E13E}" destId="{29CB8539-F7C0-4EFD-AF84-B89B7AA7A958}" srcOrd="0" destOrd="0" presId="urn:microsoft.com/office/officeart/2005/8/layout/vList2"/>
    <dgm:cxn modelId="{0A47F727-3F3D-458A-B84B-2F73AFBC4A52}" type="presOf" srcId="{FA585ED3-0133-49B4-9A81-767F8944BD4D}" destId="{B631048A-2BEA-4DCE-BDE3-5789FA260F86}" srcOrd="0" destOrd="0" presId="urn:microsoft.com/office/officeart/2005/8/layout/vList2"/>
    <dgm:cxn modelId="{C1D58C28-8C4F-4EA4-ADD1-C7233764F8D3}" type="presOf" srcId="{91EDBBE9-9E15-457D-B1F2-69E62F13347A}" destId="{735DDEB8-91FB-4EB1-AFF6-F86E016F634E}" srcOrd="0" destOrd="0" presId="urn:microsoft.com/office/officeart/2005/8/layout/vList2"/>
    <dgm:cxn modelId="{FD885D5D-3535-4A57-BA9C-2FE877FAC941}" type="presOf" srcId="{ECF17D0A-C94C-4799-B29B-8EAF610A35CC}" destId="{F48E26BE-392D-4E00-81C5-41DA9C92529E}" srcOrd="0" destOrd="0" presId="urn:microsoft.com/office/officeart/2005/8/layout/vList2"/>
    <dgm:cxn modelId="{1F92995F-ACAA-4CDD-8C83-63CBEFBF7908}" srcId="{7ACBD77B-8187-4C99-B191-B716D04FCA98}" destId="{00F729C5-2EBD-4A0C-A41E-D48D349DA481}" srcOrd="5" destOrd="0" parTransId="{E5E08DF8-1B49-42D5-BBE7-36578E4089EE}" sibTransId="{F598A332-1DEB-4F70-85A1-68C84DD0C252}"/>
    <dgm:cxn modelId="{ECA35C62-7260-48AE-8D7A-34EC369634BF}" type="presOf" srcId="{00F729C5-2EBD-4A0C-A41E-D48D349DA481}" destId="{05463D41-BCF2-40BF-8D7A-F6B816F0AAEE}" srcOrd="0" destOrd="0" presId="urn:microsoft.com/office/officeart/2005/8/layout/vList2"/>
    <dgm:cxn modelId="{45BAB0A5-B27D-4525-B283-0DCEB8C31BCE}" srcId="{7ACBD77B-8187-4C99-B191-B716D04FCA98}" destId="{FA585ED3-0133-49B4-9A81-767F8944BD4D}" srcOrd="2" destOrd="0" parTransId="{37D182C8-FB9C-4EAE-8746-D541C32260FC}" sibTransId="{3F948BDE-45FC-4B50-A7A1-8A3E3042416A}"/>
    <dgm:cxn modelId="{F958F1D4-E9AE-4723-BFA7-EF1F99B4B02E}" srcId="{7ACBD77B-8187-4C99-B191-B716D04FCA98}" destId="{DEB4EA59-90A8-4840-A813-A843CF43E13E}" srcOrd="0" destOrd="0" parTransId="{18E6DE0D-1B42-4EFD-A5F9-8B18E3421227}" sibTransId="{6DECFBF7-D37B-4748-8157-EDB64BB51AF4}"/>
    <dgm:cxn modelId="{BB5C65DD-B8B5-4E4E-986B-C260DB13C145}" srcId="{7ACBD77B-8187-4C99-B191-B716D04FCA98}" destId="{58255AD3-78AF-447B-874E-DE36B05D07F5}" srcOrd="4" destOrd="0" parTransId="{E9467122-4A56-402E-BC77-A34923833B9E}" sibTransId="{0D9977D1-0607-4E68-9FD1-336851F78BAB}"/>
    <dgm:cxn modelId="{66AB6AEC-1EBD-47DA-A28B-F8D0F2F36F78}" type="presOf" srcId="{7ACBD77B-8187-4C99-B191-B716D04FCA98}" destId="{9D7D7432-563D-47FC-819F-A183B9365191}" srcOrd="0" destOrd="0" presId="urn:microsoft.com/office/officeart/2005/8/layout/vList2"/>
    <dgm:cxn modelId="{D14B34EE-9408-4268-ADFC-5E0E23DB25E7}" srcId="{7ACBD77B-8187-4C99-B191-B716D04FCA98}" destId="{ECF17D0A-C94C-4799-B29B-8EAF610A35CC}" srcOrd="3" destOrd="0" parTransId="{98D6C01C-FF01-417E-B580-CEEA2D39EF2C}" sibTransId="{EB9B4D52-A50D-4BE6-95A1-3BB9A968C049}"/>
    <dgm:cxn modelId="{33C0E5F4-C3D0-4F7A-9D6E-419B86314B00}" srcId="{7ACBD77B-8187-4C99-B191-B716D04FCA98}" destId="{91EDBBE9-9E15-457D-B1F2-69E62F13347A}" srcOrd="1" destOrd="0" parTransId="{35A02B43-2CB1-4C5B-A8E1-63CE894451BD}" sibTransId="{E0718D7A-43F1-43C7-B257-7665E84173F7}"/>
    <dgm:cxn modelId="{80E4C1FE-91E0-48DA-957A-8D5438D7B5FF}" type="presOf" srcId="{58255AD3-78AF-447B-874E-DE36B05D07F5}" destId="{03EF3536-EC3B-4783-9DAE-7EDD253EA245}" srcOrd="0" destOrd="0" presId="urn:microsoft.com/office/officeart/2005/8/layout/vList2"/>
    <dgm:cxn modelId="{ED48982E-B79E-4951-AA57-D29D061B1984}" type="presParOf" srcId="{9D7D7432-563D-47FC-819F-A183B9365191}" destId="{29CB8539-F7C0-4EFD-AF84-B89B7AA7A958}" srcOrd="0" destOrd="0" presId="urn:microsoft.com/office/officeart/2005/8/layout/vList2"/>
    <dgm:cxn modelId="{23240932-49C3-4F2B-A4D2-AC11111A3DC0}" type="presParOf" srcId="{9D7D7432-563D-47FC-819F-A183B9365191}" destId="{BBB0BA54-524C-4370-9BDA-766860C5D5ED}" srcOrd="1" destOrd="0" presId="urn:microsoft.com/office/officeart/2005/8/layout/vList2"/>
    <dgm:cxn modelId="{EAA33581-BE04-4525-94FE-3660EBCAB445}" type="presParOf" srcId="{9D7D7432-563D-47FC-819F-A183B9365191}" destId="{735DDEB8-91FB-4EB1-AFF6-F86E016F634E}" srcOrd="2" destOrd="0" presId="urn:microsoft.com/office/officeart/2005/8/layout/vList2"/>
    <dgm:cxn modelId="{E0CF1066-165B-4FB3-96A0-18EF161EAD1E}" type="presParOf" srcId="{9D7D7432-563D-47FC-819F-A183B9365191}" destId="{B544B2E2-7B4D-46E8-94FC-7F804CB6BD7F}" srcOrd="3" destOrd="0" presId="urn:microsoft.com/office/officeart/2005/8/layout/vList2"/>
    <dgm:cxn modelId="{54E7ACF5-69FC-4768-9726-99CF9B6F91A6}" type="presParOf" srcId="{9D7D7432-563D-47FC-819F-A183B9365191}" destId="{B631048A-2BEA-4DCE-BDE3-5789FA260F86}" srcOrd="4" destOrd="0" presId="urn:microsoft.com/office/officeart/2005/8/layout/vList2"/>
    <dgm:cxn modelId="{4305E2F1-E9DD-47B7-A807-847A6501BA1A}" type="presParOf" srcId="{9D7D7432-563D-47FC-819F-A183B9365191}" destId="{B02F646B-9EA3-43AF-8E02-370BAF321C74}" srcOrd="5" destOrd="0" presId="urn:microsoft.com/office/officeart/2005/8/layout/vList2"/>
    <dgm:cxn modelId="{84D3482F-A461-4FBB-88BA-5A648AAB8B9C}" type="presParOf" srcId="{9D7D7432-563D-47FC-819F-A183B9365191}" destId="{F48E26BE-392D-4E00-81C5-41DA9C92529E}" srcOrd="6" destOrd="0" presId="urn:microsoft.com/office/officeart/2005/8/layout/vList2"/>
    <dgm:cxn modelId="{350AC428-AC58-4792-A578-0571971E23CF}" type="presParOf" srcId="{9D7D7432-563D-47FC-819F-A183B9365191}" destId="{0E5DD941-6F50-42A3-92F0-0A4BD1505415}" srcOrd="7" destOrd="0" presId="urn:microsoft.com/office/officeart/2005/8/layout/vList2"/>
    <dgm:cxn modelId="{8466E20B-550A-4AA7-9DA1-2B13355D561B}" type="presParOf" srcId="{9D7D7432-563D-47FC-819F-A183B9365191}" destId="{03EF3536-EC3B-4783-9DAE-7EDD253EA245}" srcOrd="8" destOrd="0" presId="urn:microsoft.com/office/officeart/2005/8/layout/vList2"/>
    <dgm:cxn modelId="{30029EBF-E2E1-4AAE-9B2D-9C5A5043FE93}" type="presParOf" srcId="{9D7D7432-563D-47FC-819F-A183B9365191}" destId="{991B8631-3CFF-486A-A0D9-31258730EC86}" srcOrd="9" destOrd="0" presId="urn:microsoft.com/office/officeart/2005/8/layout/vList2"/>
    <dgm:cxn modelId="{59D9F5A7-02C4-47A5-89AD-6E245C9C6336}" type="presParOf" srcId="{9D7D7432-563D-47FC-819F-A183B9365191}" destId="{05463D41-BCF2-40BF-8D7A-F6B816F0AAE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38D63-4287-4CBC-950E-F882C0BBD8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37097B-7C6D-4769-B048-7848AD51986E}">
      <dgm:prSet/>
      <dgm:spPr>
        <a:solidFill>
          <a:schemeClr val="accent1">
            <a:lumMod val="60000"/>
            <a:lumOff val="40000"/>
          </a:schemeClr>
        </a:solidFill>
      </dgm:spPr>
      <dgm:t>
        <a:bodyPr/>
        <a:lstStyle/>
        <a:p>
          <a:r>
            <a:rPr lang="cy-GB" dirty="0"/>
            <a:t>Intergenerational</a:t>
          </a:r>
          <a:endParaRPr lang="en-US" dirty="0"/>
        </a:p>
      </dgm:t>
    </dgm:pt>
    <dgm:pt modelId="{532732AA-BF9C-4CE8-A362-32229F60471A}" type="parTrans" cxnId="{12091027-5A67-4D61-B6DB-5F9D9B255674}">
      <dgm:prSet/>
      <dgm:spPr/>
      <dgm:t>
        <a:bodyPr/>
        <a:lstStyle/>
        <a:p>
          <a:endParaRPr lang="en-US"/>
        </a:p>
      </dgm:t>
    </dgm:pt>
    <dgm:pt modelId="{59245796-98BD-4DF6-8254-E4D754105DD7}" type="sibTrans" cxnId="{12091027-5A67-4D61-B6DB-5F9D9B255674}">
      <dgm:prSet/>
      <dgm:spPr/>
      <dgm:t>
        <a:bodyPr/>
        <a:lstStyle/>
        <a:p>
          <a:endParaRPr lang="en-US"/>
        </a:p>
      </dgm:t>
    </dgm:pt>
    <dgm:pt modelId="{E7277415-6CD7-4540-BC01-B2CEEDBCCFE1}">
      <dgm:prSet/>
      <dgm:spPr/>
      <dgm:t>
        <a:bodyPr/>
        <a:lstStyle/>
        <a:p>
          <a:r>
            <a:rPr lang="cy-GB" dirty="0"/>
            <a:t>Inclusive</a:t>
          </a:r>
          <a:endParaRPr lang="en-US" dirty="0"/>
        </a:p>
      </dgm:t>
    </dgm:pt>
    <dgm:pt modelId="{D09AE8D2-2606-440F-8464-BD4D2B510F7F}" type="parTrans" cxnId="{4E490727-697D-4567-A99F-D372ABD1064E}">
      <dgm:prSet/>
      <dgm:spPr/>
      <dgm:t>
        <a:bodyPr/>
        <a:lstStyle/>
        <a:p>
          <a:endParaRPr lang="en-US"/>
        </a:p>
      </dgm:t>
    </dgm:pt>
    <dgm:pt modelId="{80AA9A27-1B29-409B-806E-336E24719845}" type="sibTrans" cxnId="{4E490727-697D-4567-A99F-D372ABD1064E}">
      <dgm:prSet/>
      <dgm:spPr/>
      <dgm:t>
        <a:bodyPr/>
        <a:lstStyle/>
        <a:p>
          <a:endParaRPr lang="en-US"/>
        </a:p>
      </dgm:t>
    </dgm:pt>
    <dgm:pt modelId="{90BF487D-0786-48F6-8A29-3926E1C676E3}">
      <dgm:prSet/>
      <dgm:spPr>
        <a:solidFill>
          <a:schemeClr val="accent1">
            <a:lumMod val="75000"/>
          </a:schemeClr>
        </a:solidFill>
      </dgm:spPr>
      <dgm:t>
        <a:bodyPr/>
        <a:lstStyle/>
        <a:p>
          <a:r>
            <a:rPr lang="cy-GB" dirty="0"/>
            <a:t>Cross border</a:t>
          </a:r>
          <a:endParaRPr lang="en-US" dirty="0"/>
        </a:p>
      </dgm:t>
    </dgm:pt>
    <dgm:pt modelId="{4B7FC9C7-D82D-4986-8A70-54BAF5F429B9}" type="parTrans" cxnId="{6FBFB434-510C-45E2-BF50-2BA6F41767B4}">
      <dgm:prSet/>
      <dgm:spPr/>
      <dgm:t>
        <a:bodyPr/>
        <a:lstStyle/>
        <a:p>
          <a:endParaRPr lang="en-US"/>
        </a:p>
      </dgm:t>
    </dgm:pt>
    <dgm:pt modelId="{22DE0AB8-82A6-4119-9B13-45F7E132D8E4}" type="sibTrans" cxnId="{6FBFB434-510C-45E2-BF50-2BA6F41767B4}">
      <dgm:prSet/>
      <dgm:spPr/>
      <dgm:t>
        <a:bodyPr/>
        <a:lstStyle/>
        <a:p>
          <a:endParaRPr lang="en-US"/>
        </a:p>
      </dgm:t>
    </dgm:pt>
    <dgm:pt modelId="{B139D05A-219E-4E14-BB9E-320E808A988D}">
      <dgm:prSet/>
      <dgm:spPr>
        <a:solidFill>
          <a:schemeClr val="accent1">
            <a:lumMod val="50000"/>
          </a:schemeClr>
        </a:solidFill>
      </dgm:spPr>
      <dgm:t>
        <a:bodyPr/>
        <a:lstStyle/>
        <a:p>
          <a:r>
            <a:rPr lang="cy-GB" dirty="0"/>
            <a:t>Through age</a:t>
          </a:r>
          <a:endParaRPr lang="en-US" dirty="0"/>
        </a:p>
      </dgm:t>
    </dgm:pt>
    <dgm:pt modelId="{93AD5195-4588-4341-BC62-DB22BCDC9236}" type="parTrans" cxnId="{EE7732AC-0B2D-46F9-9FBB-CD6F14AB5016}">
      <dgm:prSet/>
      <dgm:spPr/>
      <dgm:t>
        <a:bodyPr/>
        <a:lstStyle/>
        <a:p>
          <a:endParaRPr lang="en-US"/>
        </a:p>
      </dgm:t>
    </dgm:pt>
    <dgm:pt modelId="{0C325A6E-DEB9-4CC8-84D2-6466275FA325}" type="sibTrans" cxnId="{EE7732AC-0B2D-46F9-9FBB-CD6F14AB5016}">
      <dgm:prSet/>
      <dgm:spPr/>
      <dgm:t>
        <a:bodyPr/>
        <a:lstStyle/>
        <a:p>
          <a:endParaRPr lang="en-US"/>
        </a:p>
      </dgm:t>
    </dgm:pt>
    <dgm:pt modelId="{9BF01A28-A334-4201-8C98-3320C67CFB32}" type="pres">
      <dgm:prSet presAssocID="{C4E38D63-4287-4CBC-950E-F882C0BBD84F}" presName="linear" presStyleCnt="0">
        <dgm:presLayoutVars>
          <dgm:animLvl val="lvl"/>
          <dgm:resizeHandles val="exact"/>
        </dgm:presLayoutVars>
      </dgm:prSet>
      <dgm:spPr/>
    </dgm:pt>
    <dgm:pt modelId="{B09CDC5F-09F0-4434-A497-A35477374E41}" type="pres">
      <dgm:prSet presAssocID="{6E37097B-7C6D-4769-B048-7848AD51986E}" presName="parentText" presStyleLbl="node1" presStyleIdx="0" presStyleCnt="4" custLinFactY="-41224" custLinFactNeighborY="-100000">
        <dgm:presLayoutVars>
          <dgm:chMax val="0"/>
          <dgm:bulletEnabled val="1"/>
        </dgm:presLayoutVars>
      </dgm:prSet>
      <dgm:spPr/>
    </dgm:pt>
    <dgm:pt modelId="{ED42F550-E29F-4EB0-AA94-6A5A872C8CA2}" type="pres">
      <dgm:prSet presAssocID="{59245796-98BD-4DF6-8254-E4D754105DD7}" presName="spacer" presStyleCnt="0"/>
      <dgm:spPr/>
    </dgm:pt>
    <dgm:pt modelId="{467D0CC9-93CF-46C0-8484-EBDD470664D2}" type="pres">
      <dgm:prSet presAssocID="{E7277415-6CD7-4540-BC01-B2CEEDBCCFE1}" presName="parentText" presStyleLbl="node1" presStyleIdx="1" presStyleCnt="4">
        <dgm:presLayoutVars>
          <dgm:chMax val="0"/>
          <dgm:bulletEnabled val="1"/>
        </dgm:presLayoutVars>
      </dgm:prSet>
      <dgm:spPr/>
    </dgm:pt>
    <dgm:pt modelId="{718DA7F0-33CD-417D-B8F6-EA265973BDDF}" type="pres">
      <dgm:prSet presAssocID="{80AA9A27-1B29-409B-806E-336E24719845}" presName="spacer" presStyleCnt="0"/>
      <dgm:spPr/>
    </dgm:pt>
    <dgm:pt modelId="{97DDF2B2-70D3-48C2-9FFA-E9C2C7BA1CCE}" type="pres">
      <dgm:prSet presAssocID="{90BF487D-0786-48F6-8A29-3926E1C676E3}" presName="parentText" presStyleLbl="node1" presStyleIdx="2" presStyleCnt="4">
        <dgm:presLayoutVars>
          <dgm:chMax val="0"/>
          <dgm:bulletEnabled val="1"/>
        </dgm:presLayoutVars>
      </dgm:prSet>
      <dgm:spPr/>
    </dgm:pt>
    <dgm:pt modelId="{0B30F7C3-D34E-407C-9489-B22920E51D56}" type="pres">
      <dgm:prSet presAssocID="{22DE0AB8-82A6-4119-9B13-45F7E132D8E4}" presName="spacer" presStyleCnt="0"/>
      <dgm:spPr/>
    </dgm:pt>
    <dgm:pt modelId="{06D8FA51-A555-42DC-913E-752560FF05E0}" type="pres">
      <dgm:prSet presAssocID="{B139D05A-219E-4E14-BB9E-320E808A988D}" presName="parentText" presStyleLbl="node1" presStyleIdx="3" presStyleCnt="4">
        <dgm:presLayoutVars>
          <dgm:chMax val="0"/>
          <dgm:bulletEnabled val="1"/>
        </dgm:presLayoutVars>
      </dgm:prSet>
      <dgm:spPr/>
    </dgm:pt>
  </dgm:ptLst>
  <dgm:cxnLst>
    <dgm:cxn modelId="{FEE95E0B-6F6B-4B87-944E-4EF25EBFD572}" type="presOf" srcId="{B139D05A-219E-4E14-BB9E-320E808A988D}" destId="{06D8FA51-A555-42DC-913E-752560FF05E0}" srcOrd="0" destOrd="0" presId="urn:microsoft.com/office/officeart/2005/8/layout/vList2"/>
    <dgm:cxn modelId="{80D6DC0C-2FD7-4430-9BBD-7F29E23CF97A}" type="presOf" srcId="{C4E38D63-4287-4CBC-950E-F882C0BBD84F}" destId="{9BF01A28-A334-4201-8C98-3320C67CFB32}" srcOrd="0" destOrd="0" presId="urn:microsoft.com/office/officeart/2005/8/layout/vList2"/>
    <dgm:cxn modelId="{4E490727-697D-4567-A99F-D372ABD1064E}" srcId="{C4E38D63-4287-4CBC-950E-F882C0BBD84F}" destId="{E7277415-6CD7-4540-BC01-B2CEEDBCCFE1}" srcOrd="1" destOrd="0" parTransId="{D09AE8D2-2606-440F-8464-BD4D2B510F7F}" sibTransId="{80AA9A27-1B29-409B-806E-336E24719845}"/>
    <dgm:cxn modelId="{12091027-5A67-4D61-B6DB-5F9D9B255674}" srcId="{C4E38D63-4287-4CBC-950E-F882C0BBD84F}" destId="{6E37097B-7C6D-4769-B048-7848AD51986E}" srcOrd="0" destOrd="0" parTransId="{532732AA-BF9C-4CE8-A362-32229F60471A}" sibTransId="{59245796-98BD-4DF6-8254-E4D754105DD7}"/>
    <dgm:cxn modelId="{CF7D8930-ED5E-4CC9-B9FE-7B20156CC7FE}" type="presOf" srcId="{90BF487D-0786-48F6-8A29-3926E1C676E3}" destId="{97DDF2B2-70D3-48C2-9FFA-E9C2C7BA1CCE}" srcOrd="0" destOrd="0" presId="urn:microsoft.com/office/officeart/2005/8/layout/vList2"/>
    <dgm:cxn modelId="{6FBFB434-510C-45E2-BF50-2BA6F41767B4}" srcId="{C4E38D63-4287-4CBC-950E-F882C0BBD84F}" destId="{90BF487D-0786-48F6-8A29-3926E1C676E3}" srcOrd="2" destOrd="0" parTransId="{4B7FC9C7-D82D-4986-8A70-54BAF5F429B9}" sibTransId="{22DE0AB8-82A6-4119-9B13-45F7E132D8E4}"/>
    <dgm:cxn modelId="{18EF745D-C798-4B73-A0F7-AD9DC182CDE0}" type="presOf" srcId="{E7277415-6CD7-4540-BC01-B2CEEDBCCFE1}" destId="{467D0CC9-93CF-46C0-8484-EBDD470664D2}" srcOrd="0" destOrd="0" presId="urn:microsoft.com/office/officeart/2005/8/layout/vList2"/>
    <dgm:cxn modelId="{0EADF074-BB86-4FB9-B467-A1106CC13E34}" type="presOf" srcId="{6E37097B-7C6D-4769-B048-7848AD51986E}" destId="{B09CDC5F-09F0-4434-A497-A35477374E41}" srcOrd="0" destOrd="0" presId="urn:microsoft.com/office/officeart/2005/8/layout/vList2"/>
    <dgm:cxn modelId="{EE7732AC-0B2D-46F9-9FBB-CD6F14AB5016}" srcId="{C4E38D63-4287-4CBC-950E-F882C0BBD84F}" destId="{B139D05A-219E-4E14-BB9E-320E808A988D}" srcOrd="3" destOrd="0" parTransId="{93AD5195-4588-4341-BC62-DB22BCDC9236}" sibTransId="{0C325A6E-DEB9-4CC8-84D2-6466275FA325}"/>
    <dgm:cxn modelId="{99C707A0-C030-48C9-8EF8-C715F9C6D7B6}" type="presParOf" srcId="{9BF01A28-A334-4201-8C98-3320C67CFB32}" destId="{B09CDC5F-09F0-4434-A497-A35477374E41}" srcOrd="0" destOrd="0" presId="urn:microsoft.com/office/officeart/2005/8/layout/vList2"/>
    <dgm:cxn modelId="{2304FE6E-0692-45F0-866E-BD67B349767F}" type="presParOf" srcId="{9BF01A28-A334-4201-8C98-3320C67CFB32}" destId="{ED42F550-E29F-4EB0-AA94-6A5A872C8CA2}" srcOrd="1" destOrd="0" presId="urn:microsoft.com/office/officeart/2005/8/layout/vList2"/>
    <dgm:cxn modelId="{BD79629E-7AE5-443D-8DDD-4E396B6EFB5C}" type="presParOf" srcId="{9BF01A28-A334-4201-8C98-3320C67CFB32}" destId="{467D0CC9-93CF-46C0-8484-EBDD470664D2}" srcOrd="2" destOrd="0" presId="urn:microsoft.com/office/officeart/2005/8/layout/vList2"/>
    <dgm:cxn modelId="{B9DF3A6B-17EF-47E4-8595-F3DB1B42631D}" type="presParOf" srcId="{9BF01A28-A334-4201-8C98-3320C67CFB32}" destId="{718DA7F0-33CD-417D-B8F6-EA265973BDDF}" srcOrd="3" destOrd="0" presId="urn:microsoft.com/office/officeart/2005/8/layout/vList2"/>
    <dgm:cxn modelId="{5251743A-B96E-47F2-8802-8C009A8EDFE1}" type="presParOf" srcId="{9BF01A28-A334-4201-8C98-3320C67CFB32}" destId="{97DDF2B2-70D3-48C2-9FFA-E9C2C7BA1CCE}" srcOrd="4" destOrd="0" presId="urn:microsoft.com/office/officeart/2005/8/layout/vList2"/>
    <dgm:cxn modelId="{6B214C67-60BA-4DDA-9D95-39CB83DEC3FD}" type="presParOf" srcId="{9BF01A28-A334-4201-8C98-3320C67CFB32}" destId="{0B30F7C3-D34E-407C-9489-B22920E51D56}" srcOrd="5" destOrd="0" presId="urn:microsoft.com/office/officeart/2005/8/layout/vList2"/>
    <dgm:cxn modelId="{D8F5280C-6088-4553-B5F0-0EFCE550D8EA}" type="presParOf" srcId="{9BF01A28-A334-4201-8C98-3320C67CFB32}" destId="{06D8FA51-A555-42DC-913E-752560FF05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B8539-F7C0-4EFD-AF84-B89B7AA7A958}">
      <dsp:nvSpPr>
        <dsp:cNvPr id="0" name=""/>
        <dsp:cNvSpPr/>
      </dsp:nvSpPr>
      <dsp:spPr>
        <a:xfrm>
          <a:off x="0" y="41427"/>
          <a:ext cx="6666833" cy="8783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“More information should be sent out to older people similar to the cost-of-living leaflet which was very informative.”</a:t>
          </a:r>
          <a:endParaRPr lang="en-US" sz="1600" kern="1200" dirty="0"/>
        </a:p>
      </dsp:txBody>
      <dsp:txXfrm>
        <a:off x="42879" y="84306"/>
        <a:ext cx="6581075" cy="792619"/>
      </dsp:txXfrm>
    </dsp:sp>
    <dsp:sp modelId="{735DDEB8-91FB-4EB1-AFF6-F86E016F634E}">
      <dsp:nvSpPr>
        <dsp:cNvPr id="0" name=""/>
        <dsp:cNvSpPr/>
      </dsp:nvSpPr>
      <dsp:spPr>
        <a:xfrm>
          <a:off x="0" y="939965"/>
          <a:ext cx="6666833" cy="878377"/>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t>
          </a:r>
          <a:r>
            <a:rPr lang="en-GB" sz="1600" i="1" kern="1200" dirty="0"/>
            <a:t>I had to visit the Minor Injuries Department here. A fantastic experience. Everybody, from reception to the medical staff were excellent. Nothing was too much </a:t>
          </a:r>
          <a:r>
            <a:rPr lang="en-GB" sz="1600" i="1" kern="1200"/>
            <a:t>trouble.”</a:t>
          </a:r>
          <a:endParaRPr lang="en-US" sz="1600" kern="1200" dirty="0"/>
        </a:p>
      </dsp:txBody>
      <dsp:txXfrm>
        <a:off x="42879" y="982844"/>
        <a:ext cx="6581075" cy="792619"/>
      </dsp:txXfrm>
    </dsp:sp>
    <dsp:sp modelId="{B631048A-2BEA-4DCE-BDE3-5789FA260F86}">
      <dsp:nvSpPr>
        <dsp:cNvPr id="0" name=""/>
        <dsp:cNvSpPr/>
      </dsp:nvSpPr>
      <dsp:spPr>
        <a:xfrm>
          <a:off x="0" y="1838502"/>
          <a:ext cx="6666833" cy="878377"/>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“Streets around Cardigan are good for mobility scooters.”  </a:t>
          </a:r>
          <a:endParaRPr lang="en-US" sz="1600" kern="1200" dirty="0"/>
        </a:p>
      </dsp:txBody>
      <dsp:txXfrm>
        <a:off x="42879" y="1881381"/>
        <a:ext cx="6581075" cy="792619"/>
      </dsp:txXfrm>
    </dsp:sp>
    <dsp:sp modelId="{F48E26BE-392D-4E00-81C5-41DA9C92529E}">
      <dsp:nvSpPr>
        <dsp:cNvPr id="0" name=""/>
        <dsp:cNvSpPr/>
      </dsp:nvSpPr>
      <dsp:spPr>
        <a:xfrm>
          <a:off x="0" y="2737040"/>
          <a:ext cx="6666833" cy="878377"/>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“I love where I live. We moved here because it was a family home and by the sea. I’m a cold sea swimmer and I’m looking forward to getting back out there, people are friendly.” </a:t>
          </a:r>
          <a:endParaRPr lang="en-US" sz="1600" kern="1200" dirty="0"/>
        </a:p>
      </dsp:txBody>
      <dsp:txXfrm>
        <a:off x="42879" y="2779919"/>
        <a:ext cx="6581075" cy="792619"/>
      </dsp:txXfrm>
    </dsp:sp>
    <dsp:sp modelId="{03EF3536-EC3B-4783-9DAE-7EDD253EA245}">
      <dsp:nvSpPr>
        <dsp:cNvPr id="0" name=""/>
        <dsp:cNvSpPr/>
      </dsp:nvSpPr>
      <dsp:spPr>
        <a:xfrm>
          <a:off x="0" y="3635577"/>
          <a:ext cx="6666833" cy="878377"/>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“Parking is difficult in towns.”</a:t>
          </a:r>
          <a:endParaRPr lang="en-US" sz="1600" kern="1200" dirty="0"/>
        </a:p>
      </dsp:txBody>
      <dsp:txXfrm>
        <a:off x="42879" y="3678456"/>
        <a:ext cx="6581075" cy="792619"/>
      </dsp:txXfrm>
    </dsp:sp>
    <dsp:sp modelId="{05463D41-BCF2-40BF-8D7A-F6B816F0AAEE}">
      <dsp:nvSpPr>
        <dsp:cNvPr id="0" name=""/>
        <dsp:cNvSpPr/>
      </dsp:nvSpPr>
      <dsp:spPr>
        <a:xfrm>
          <a:off x="0" y="4534115"/>
          <a:ext cx="6666833" cy="87837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“Increase public toilets – women, men, neutral.”</a:t>
          </a:r>
          <a:endParaRPr lang="en-US" sz="1600" kern="1200" dirty="0"/>
        </a:p>
      </dsp:txBody>
      <dsp:txXfrm>
        <a:off x="42879" y="4576994"/>
        <a:ext cx="6581075" cy="79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CDC5F-09F0-4434-A497-A35477374E41}">
      <dsp:nvSpPr>
        <dsp:cNvPr id="0" name=""/>
        <dsp:cNvSpPr/>
      </dsp:nvSpPr>
      <dsp:spPr>
        <a:xfrm>
          <a:off x="0" y="0"/>
          <a:ext cx="10515600" cy="98338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cy-GB" sz="4100" kern="1200" dirty="0"/>
            <a:t>Intergenerational</a:t>
          </a:r>
          <a:endParaRPr lang="en-US" sz="4100" kern="1200" dirty="0"/>
        </a:p>
      </dsp:txBody>
      <dsp:txXfrm>
        <a:off x="48005" y="48005"/>
        <a:ext cx="10419590" cy="887374"/>
      </dsp:txXfrm>
    </dsp:sp>
    <dsp:sp modelId="{467D0CC9-93CF-46C0-8484-EBDD470664D2}">
      <dsp:nvSpPr>
        <dsp:cNvPr id="0" name=""/>
        <dsp:cNvSpPr/>
      </dsp:nvSpPr>
      <dsp:spPr>
        <a:xfrm>
          <a:off x="0" y="113324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cy-GB" sz="4100" kern="1200" dirty="0"/>
            <a:t>Inclusive</a:t>
          </a:r>
          <a:endParaRPr lang="en-US" sz="4100" kern="1200" dirty="0"/>
        </a:p>
      </dsp:txBody>
      <dsp:txXfrm>
        <a:off x="48005" y="1181249"/>
        <a:ext cx="10419590" cy="887374"/>
      </dsp:txXfrm>
    </dsp:sp>
    <dsp:sp modelId="{97DDF2B2-70D3-48C2-9FFA-E9C2C7BA1CCE}">
      <dsp:nvSpPr>
        <dsp:cNvPr id="0" name=""/>
        <dsp:cNvSpPr/>
      </dsp:nvSpPr>
      <dsp:spPr>
        <a:xfrm>
          <a:off x="0" y="2234709"/>
          <a:ext cx="10515600" cy="98338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cy-GB" sz="4100" kern="1200" dirty="0"/>
            <a:t>Cross border</a:t>
          </a:r>
          <a:endParaRPr lang="en-US" sz="4100" kern="1200" dirty="0"/>
        </a:p>
      </dsp:txBody>
      <dsp:txXfrm>
        <a:off x="48005" y="2282714"/>
        <a:ext cx="10419590" cy="887374"/>
      </dsp:txXfrm>
    </dsp:sp>
    <dsp:sp modelId="{06D8FA51-A555-42DC-913E-752560FF05E0}">
      <dsp:nvSpPr>
        <dsp:cNvPr id="0" name=""/>
        <dsp:cNvSpPr/>
      </dsp:nvSpPr>
      <dsp:spPr>
        <a:xfrm>
          <a:off x="0" y="3336174"/>
          <a:ext cx="10515600" cy="98338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cy-GB" sz="4100" kern="1200" dirty="0"/>
            <a:t>Through age</a:t>
          </a:r>
          <a:endParaRPr lang="en-US" sz="4100" kern="1200" dirty="0"/>
        </a:p>
      </dsp:txBody>
      <dsp:txXfrm>
        <a:off x="48005" y="3384179"/>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C8FF-37AB-1702-743C-467C09324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374B5D-E66D-2FA6-41CF-AA2D25EC6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B0A3E4-59FD-A454-64AA-C99832F92D6D}"/>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5" name="Footer Placeholder 4">
            <a:extLst>
              <a:ext uri="{FF2B5EF4-FFF2-40B4-BE49-F238E27FC236}">
                <a16:creationId xmlns:a16="http://schemas.microsoft.com/office/drawing/2014/main" id="{4B2525A7-E288-A631-2555-15A405145E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42DA1A-8F11-7E49-70CF-D393A2E2178B}"/>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82938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A754-6824-7A97-7D3A-F72DAFBE60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32603-2A6E-6663-09DC-E8C4E6409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E1CBE-4BDD-7425-3B21-784B1061D95D}"/>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5" name="Footer Placeholder 4">
            <a:extLst>
              <a:ext uri="{FF2B5EF4-FFF2-40B4-BE49-F238E27FC236}">
                <a16:creationId xmlns:a16="http://schemas.microsoft.com/office/drawing/2014/main" id="{81D01792-C1A3-86A4-16D7-979190302B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1C795D1-AF11-A9D5-FFBD-77174CDFC52F}"/>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417682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80F45-1144-FDB9-4062-2A6E77CF7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817172-E204-7FC2-04B6-ECE86A8528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99CC67-99E6-E1D9-AF12-DBD6C2410FA4}"/>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5" name="Footer Placeholder 4">
            <a:extLst>
              <a:ext uri="{FF2B5EF4-FFF2-40B4-BE49-F238E27FC236}">
                <a16:creationId xmlns:a16="http://schemas.microsoft.com/office/drawing/2014/main" id="{B9BD1EE5-D06C-A40E-E62D-C087A9FEC1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B8ECCD-DC6F-EB6B-D482-8EA0BD81098C}"/>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179084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7590-3974-226A-0FF6-ADC0268F73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548B78-5353-FBB6-0250-5712338DB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399B0-E6C7-C566-2EDD-F9C8C51E571F}"/>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5" name="Footer Placeholder 4">
            <a:extLst>
              <a:ext uri="{FF2B5EF4-FFF2-40B4-BE49-F238E27FC236}">
                <a16:creationId xmlns:a16="http://schemas.microsoft.com/office/drawing/2014/main" id="{5A8913B4-3ED1-78A5-C6F7-5A5B464EE0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A03347-472B-B34E-9A8B-F1CA19443E27}"/>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126616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F792-75AB-3A07-B0AA-06ED382AE1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A3E49C-266B-9AF6-BEC8-783B4C101F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89C6F-BD82-6527-E052-CA54DF6C65BC}"/>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5" name="Footer Placeholder 4">
            <a:extLst>
              <a:ext uri="{FF2B5EF4-FFF2-40B4-BE49-F238E27FC236}">
                <a16:creationId xmlns:a16="http://schemas.microsoft.com/office/drawing/2014/main" id="{8DB1E5F8-DC89-E13E-E0CF-7FEAE06942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87F2CA-FD7F-6B8A-E4AF-099702FB58B3}"/>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266066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50B7-0D7B-D205-B153-367CCEE23D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620642-D96B-521E-0F2C-A9CA68EA1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E546C1-8386-19C5-AAD6-4939394C74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AFBF85-BE04-DA84-A0D6-AB9CA8430731}"/>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6" name="Footer Placeholder 5">
            <a:extLst>
              <a:ext uri="{FF2B5EF4-FFF2-40B4-BE49-F238E27FC236}">
                <a16:creationId xmlns:a16="http://schemas.microsoft.com/office/drawing/2014/main" id="{58A06693-2027-1957-1B1A-CAFE5B576E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443F9B-4616-9C1C-3828-FD564B00E71B}"/>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391930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5A59-0E3E-80C2-D7C8-23871339E3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524E92-9F24-D867-72A2-46470B851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BFE40E-6A6C-812C-B1B8-CB97FFACDA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9F0328-1B90-ED47-1EA8-E18FBBBA1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D5C67D-E8F0-D30A-7934-8EAA6A453D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52E085-0226-76B5-9746-992F930F39FB}"/>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8" name="Footer Placeholder 7">
            <a:extLst>
              <a:ext uri="{FF2B5EF4-FFF2-40B4-BE49-F238E27FC236}">
                <a16:creationId xmlns:a16="http://schemas.microsoft.com/office/drawing/2014/main" id="{C70F815B-BD15-2702-0EDB-3569B2CBB0C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605EEA-A5F9-10C6-81EC-9BFB6A884805}"/>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412379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4303-DAA1-8415-BBE4-22A35B14E7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6AD3EE-5E28-17D5-6CC0-A48040E9DDE0}"/>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4" name="Footer Placeholder 3">
            <a:extLst>
              <a:ext uri="{FF2B5EF4-FFF2-40B4-BE49-F238E27FC236}">
                <a16:creationId xmlns:a16="http://schemas.microsoft.com/office/drawing/2014/main" id="{1AD14BA6-3241-733B-A5B1-F7A78E2C96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413C00-DE97-71B2-60C9-4E081CCC9A3E}"/>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76969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54298-67F8-D860-0C86-E5DDD0395A6D}"/>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3" name="Footer Placeholder 2">
            <a:extLst>
              <a:ext uri="{FF2B5EF4-FFF2-40B4-BE49-F238E27FC236}">
                <a16:creationId xmlns:a16="http://schemas.microsoft.com/office/drawing/2014/main" id="{28858FB2-19BB-49FA-8E0D-1AFCDE0E41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624FAE5-A60C-DDE0-A9C1-0E8419125D82}"/>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296324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6F28-C0DD-01B8-1C93-A13B0B966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A84FC9-8D1E-D937-5AE5-39B5F090B3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F2D43F-73D1-E45A-EA22-DDE748CC6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6529E-1F3C-768D-7857-52EFBCA5703C}"/>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6" name="Footer Placeholder 5">
            <a:extLst>
              <a:ext uri="{FF2B5EF4-FFF2-40B4-BE49-F238E27FC236}">
                <a16:creationId xmlns:a16="http://schemas.microsoft.com/office/drawing/2014/main" id="{DE538FF2-E23E-00D9-D98C-6C955AA0E25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FD6B43-0CEF-8BE1-C56D-1F98A7741BBD}"/>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87663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326A-A098-9AF5-6D1E-A9DA4531D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C47409-6184-F41A-743C-80678F401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B10F6F-5B92-35D4-38E5-E26EA9A34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AFCA2-0327-75CE-0CCC-6C0AE20C6915}"/>
              </a:ext>
            </a:extLst>
          </p:cNvPr>
          <p:cNvSpPr>
            <a:spLocks noGrp="1"/>
          </p:cNvSpPr>
          <p:nvPr>
            <p:ph type="dt" sz="half" idx="10"/>
          </p:nvPr>
        </p:nvSpPr>
        <p:spPr/>
        <p:txBody>
          <a:bodyPr/>
          <a:lstStyle/>
          <a:p>
            <a:fld id="{6F744C39-A226-4575-9555-76A127A464E5}" type="datetimeFigureOut">
              <a:rPr lang="en-GB" smtClean="0"/>
              <a:t>11/10/2024</a:t>
            </a:fld>
            <a:endParaRPr lang="en-GB" dirty="0"/>
          </a:p>
        </p:txBody>
      </p:sp>
      <p:sp>
        <p:nvSpPr>
          <p:cNvPr id="6" name="Footer Placeholder 5">
            <a:extLst>
              <a:ext uri="{FF2B5EF4-FFF2-40B4-BE49-F238E27FC236}">
                <a16:creationId xmlns:a16="http://schemas.microsoft.com/office/drawing/2014/main" id="{5034FBE2-331F-6273-1C1F-2E498FADD80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9B28E4-9F6B-47F1-9EFE-027D01AC32C3}"/>
              </a:ext>
            </a:extLst>
          </p:cNvPr>
          <p:cNvSpPr>
            <a:spLocks noGrp="1"/>
          </p:cNvSpPr>
          <p:nvPr>
            <p:ph type="sldNum" sz="quarter" idx="12"/>
          </p:nvPr>
        </p:nvSpPr>
        <p:spPr/>
        <p:txBody>
          <a:bodyPr/>
          <a:lstStyle/>
          <a:p>
            <a:fld id="{881EE975-0D89-48C4-A099-D0CFB5E5F673}" type="slidenum">
              <a:rPr lang="en-GB" smtClean="0"/>
              <a:t>‹#›</a:t>
            </a:fld>
            <a:endParaRPr lang="en-GB" dirty="0"/>
          </a:p>
        </p:txBody>
      </p:sp>
    </p:spTree>
    <p:extLst>
      <p:ext uri="{BB962C8B-B14F-4D97-AF65-F5344CB8AC3E}">
        <p14:creationId xmlns:p14="http://schemas.microsoft.com/office/powerpoint/2010/main" val="3584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32BB4-68FA-BED5-B02B-7F8314F7A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34ED7A-611C-2FBC-5AAD-133BEC53F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1C5A5-9DB6-155F-4618-5B371DA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44C39-A226-4575-9555-76A127A464E5}" type="datetimeFigureOut">
              <a:rPr lang="en-GB" smtClean="0"/>
              <a:t>11/10/2024</a:t>
            </a:fld>
            <a:endParaRPr lang="en-GB" dirty="0"/>
          </a:p>
        </p:txBody>
      </p:sp>
      <p:sp>
        <p:nvSpPr>
          <p:cNvPr id="5" name="Footer Placeholder 4">
            <a:extLst>
              <a:ext uri="{FF2B5EF4-FFF2-40B4-BE49-F238E27FC236}">
                <a16:creationId xmlns:a16="http://schemas.microsoft.com/office/drawing/2014/main" id="{F078C91A-87EB-332C-2454-2F4A98757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E5DA1A7-EA71-2BF0-E62B-DFE3459C9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EE975-0D89-48C4-A099-D0CFB5E5F673}" type="slidenum">
              <a:rPr lang="en-GB" smtClean="0"/>
              <a:t>‹#›</a:t>
            </a:fld>
            <a:endParaRPr lang="en-GB" dirty="0"/>
          </a:p>
        </p:txBody>
      </p:sp>
    </p:spTree>
    <p:extLst>
      <p:ext uri="{BB962C8B-B14F-4D97-AF65-F5344CB8AC3E}">
        <p14:creationId xmlns:p14="http://schemas.microsoft.com/office/powerpoint/2010/main" val="42285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1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Rectangle 1">
            <a:extLst>
              <a:ext uri="{FF2B5EF4-FFF2-40B4-BE49-F238E27FC236}">
                <a16:creationId xmlns:a16="http://schemas.microsoft.com/office/drawing/2014/main" id="{F86035CA-C4E3-74F9-A8FE-4DA0926FDDD7}"/>
              </a:ext>
            </a:extLst>
          </p:cNvPr>
          <p:cNvSpPr/>
          <p:nvPr/>
        </p:nvSpPr>
        <p:spPr>
          <a:xfrm>
            <a:off x="6064235" y="0"/>
            <a:ext cx="615236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ontent Placeholder 2">
            <a:extLst>
              <a:ext uri="{FF2B5EF4-FFF2-40B4-BE49-F238E27FC236}">
                <a16:creationId xmlns:a16="http://schemas.microsoft.com/office/drawing/2014/main" id="{E2B2ABCF-29C3-1737-33A7-679AE300726A}"/>
              </a:ext>
            </a:extLst>
          </p:cNvPr>
          <p:cNvSpPr>
            <a:spLocks noGrp="1"/>
          </p:cNvSpPr>
          <p:nvPr>
            <p:ph idx="1"/>
          </p:nvPr>
        </p:nvSpPr>
        <p:spPr>
          <a:xfrm>
            <a:off x="6492210" y="758951"/>
            <a:ext cx="5295790" cy="5340097"/>
          </a:xfrm>
        </p:spPr>
        <p:txBody>
          <a:bodyPr anchor="ctr">
            <a:normAutofit fontScale="92500" lnSpcReduction="10000"/>
          </a:bodyPr>
          <a:lstStyle/>
          <a:p>
            <a:pPr>
              <a:lnSpc>
                <a:spcPct val="120000"/>
              </a:lnSpc>
            </a:pPr>
            <a:r>
              <a:rPr lang="en-GB" b="0" i="0" dirty="0">
                <a:solidFill>
                  <a:schemeClr val="tx2"/>
                </a:solidFill>
                <a:effectLst/>
              </a:rPr>
              <a:t>Since 2019, the Older People’s Commissioner (OPC) has been working with and supporting local authorities to develop as age friendly communities and to apply for membership of the WHO Global Network of Age Friendly Cities and Communities.</a:t>
            </a:r>
          </a:p>
          <a:p>
            <a:pPr marL="0" indent="0">
              <a:lnSpc>
                <a:spcPct val="120000"/>
              </a:lnSpc>
              <a:buNone/>
            </a:pPr>
            <a:endParaRPr lang="en-GB" b="0" i="0" dirty="0">
              <a:solidFill>
                <a:schemeClr val="tx2"/>
              </a:solidFill>
              <a:effectLst/>
            </a:endParaRPr>
          </a:p>
          <a:p>
            <a:pPr>
              <a:lnSpc>
                <a:spcPct val="120000"/>
              </a:lnSpc>
            </a:pPr>
            <a:r>
              <a:rPr lang="en-GB" b="0" i="0" dirty="0">
                <a:solidFill>
                  <a:schemeClr val="tx2"/>
                </a:solidFill>
                <a:effectLst/>
              </a:rPr>
              <a:t>For Ceredigion this work began in the Autumn of 2022.</a:t>
            </a:r>
            <a:endParaRPr lang="en-GB" dirty="0">
              <a:solidFill>
                <a:schemeClr val="tx2"/>
              </a:solidFill>
            </a:endParaRPr>
          </a:p>
        </p:txBody>
      </p:sp>
      <p:pic>
        <p:nvPicPr>
          <p:cNvPr id="6" name="Picture 5">
            <a:extLst>
              <a:ext uri="{FF2B5EF4-FFF2-40B4-BE49-F238E27FC236}">
                <a16:creationId xmlns:a16="http://schemas.microsoft.com/office/drawing/2014/main" id="{D6D94F43-AEE0-EAB3-DDB9-0BF520C40CED}"/>
              </a:ext>
            </a:extLst>
          </p:cNvPr>
          <p:cNvPicPr>
            <a:picLocks noChangeAspect="1"/>
          </p:cNvPicPr>
          <p:nvPr/>
        </p:nvPicPr>
        <p:blipFill>
          <a:blip r:embed="rId2"/>
          <a:stretch>
            <a:fillRect/>
          </a:stretch>
        </p:blipFill>
        <p:spPr>
          <a:xfrm>
            <a:off x="536062" y="473697"/>
            <a:ext cx="4933187" cy="5910606"/>
          </a:xfrm>
          <a:prstGeom prst="rect">
            <a:avLst/>
          </a:prstGeom>
        </p:spPr>
      </p:pic>
    </p:spTree>
    <p:extLst>
      <p:ext uri="{BB962C8B-B14F-4D97-AF65-F5344CB8AC3E}">
        <p14:creationId xmlns:p14="http://schemas.microsoft.com/office/powerpoint/2010/main" val="72045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516783-FC8A-178D-4082-70497DCC1D09}"/>
              </a:ext>
            </a:extLst>
          </p:cNvPr>
          <p:cNvSpPr>
            <a:spLocks noGrp="1"/>
          </p:cNvSpPr>
          <p:nvPr>
            <p:ph type="title"/>
          </p:nvPr>
        </p:nvSpPr>
        <p:spPr>
          <a:xfrm>
            <a:off x="418224" y="2013611"/>
            <a:ext cx="3277475" cy="2851054"/>
          </a:xfrm>
        </p:spPr>
        <p:txBody>
          <a:bodyPr anchor="b">
            <a:noAutofit/>
          </a:bodyPr>
          <a:lstStyle/>
          <a:p>
            <a:pPr>
              <a:lnSpc>
                <a:spcPct val="100000"/>
              </a:lnSpc>
            </a:pPr>
            <a:r>
              <a:rPr lang="en-GB" sz="3600" dirty="0">
                <a:solidFill>
                  <a:srgbClr val="FFFFFF"/>
                </a:solidFill>
              </a:rPr>
              <a:t>In December 2023 we recruited a Community Group Facilitator</a:t>
            </a:r>
          </a:p>
        </p:txBody>
      </p:sp>
      <p:sp>
        <p:nvSpPr>
          <p:cNvPr id="3" name="Content Placeholder 2">
            <a:extLst>
              <a:ext uri="{FF2B5EF4-FFF2-40B4-BE49-F238E27FC236}">
                <a16:creationId xmlns:a16="http://schemas.microsoft.com/office/drawing/2014/main" id="{0446E17D-8ADB-9B0F-528C-A4BE34436EBB}"/>
              </a:ext>
            </a:extLst>
          </p:cNvPr>
          <p:cNvSpPr>
            <a:spLocks noGrp="1"/>
          </p:cNvSpPr>
          <p:nvPr>
            <p:ph idx="1"/>
          </p:nvPr>
        </p:nvSpPr>
        <p:spPr>
          <a:xfrm>
            <a:off x="4816214" y="645835"/>
            <a:ext cx="6594341" cy="5546047"/>
          </a:xfrm>
        </p:spPr>
        <p:txBody>
          <a:bodyPr anchor="ctr">
            <a:normAutofit/>
          </a:bodyPr>
          <a:lstStyle/>
          <a:p>
            <a:pPr>
              <a:lnSpc>
                <a:spcPct val="100000"/>
              </a:lnSpc>
            </a:pPr>
            <a:r>
              <a:rPr lang="en-GB" sz="2400" dirty="0"/>
              <a:t>To support AW Officer and AW lead with the AFC initiative</a:t>
            </a:r>
          </a:p>
          <a:p>
            <a:pPr marL="0" indent="0">
              <a:lnSpc>
                <a:spcPct val="100000"/>
              </a:lnSpc>
              <a:buNone/>
            </a:pPr>
            <a:endParaRPr lang="en-GB" sz="2400" dirty="0"/>
          </a:p>
          <a:p>
            <a:pPr>
              <a:lnSpc>
                <a:spcPct val="100000"/>
              </a:lnSpc>
            </a:pPr>
            <a:r>
              <a:rPr lang="en-GB" sz="2400" dirty="0"/>
              <a:t>Co-produce support and information with CAVO for Community Groups</a:t>
            </a:r>
          </a:p>
          <a:p>
            <a:pPr marL="0" indent="0">
              <a:lnSpc>
                <a:spcPct val="100000"/>
              </a:lnSpc>
              <a:buNone/>
            </a:pPr>
            <a:endParaRPr lang="en-GB" sz="2400" dirty="0"/>
          </a:p>
          <a:p>
            <a:pPr>
              <a:lnSpc>
                <a:spcPct val="100000"/>
              </a:lnSpc>
            </a:pPr>
            <a:r>
              <a:rPr lang="en-GB" sz="2400" dirty="0"/>
              <a:t>Develop a training and support suite for Community Groups</a:t>
            </a:r>
          </a:p>
          <a:p>
            <a:pPr marL="0" indent="0">
              <a:lnSpc>
                <a:spcPct val="100000"/>
              </a:lnSpc>
              <a:buNone/>
            </a:pPr>
            <a:endParaRPr lang="en-GB" sz="2400" dirty="0"/>
          </a:p>
          <a:p>
            <a:pPr>
              <a:lnSpc>
                <a:spcPct val="100000"/>
              </a:lnSpc>
            </a:pPr>
            <a:r>
              <a:rPr lang="en-GB" sz="2400" dirty="0"/>
              <a:t>Advise and collaborate with Community Connectors in supporting Community Groups</a:t>
            </a:r>
          </a:p>
        </p:txBody>
      </p:sp>
    </p:spTree>
    <p:extLst>
      <p:ext uri="{BB962C8B-B14F-4D97-AF65-F5344CB8AC3E}">
        <p14:creationId xmlns:p14="http://schemas.microsoft.com/office/powerpoint/2010/main" val="58692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955E74-0D51-1628-4F05-3AC1E08F4D9D}"/>
              </a:ext>
            </a:extLst>
          </p:cNvPr>
          <p:cNvSpPr>
            <a:spLocks noGrp="1"/>
          </p:cNvSpPr>
          <p:nvPr>
            <p:ph type="title"/>
          </p:nvPr>
        </p:nvSpPr>
        <p:spPr>
          <a:xfrm>
            <a:off x="418225" y="1719820"/>
            <a:ext cx="3201366" cy="3398080"/>
          </a:xfrm>
        </p:spPr>
        <p:txBody>
          <a:bodyPr anchor="b">
            <a:noAutofit/>
          </a:bodyPr>
          <a:lstStyle/>
          <a:p>
            <a:pPr>
              <a:lnSpc>
                <a:spcPct val="100000"/>
              </a:lnSpc>
            </a:pPr>
            <a:r>
              <a:rPr lang="cy-GB" sz="3600" dirty="0">
                <a:solidFill>
                  <a:srgbClr val="FFFFFF"/>
                </a:solidFill>
              </a:rPr>
              <a:t>But </a:t>
            </a:r>
            <a:r>
              <a:rPr lang="cy-GB" sz="3600" dirty="0" err="1">
                <a:solidFill>
                  <a:srgbClr val="FFFFFF"/>
                </a:solidFill>
              </a:rPr>
              <a:t>how</a:t>
            </a:r>
            <a:r>
              <a:rPr lang="cy-GB" sz="3600" dirty="0">
                <a:solidFill>
                  <a:srgbClr val="FFFFFF"/>
                </a:solidFill>
              </a:rPr>
              <a:t> </a:t>
            </a:r>
            <a:r>
              <a:rPr lang="cy-GB" sz="3600" dirty="0" err="1">
                <a:solidFill>
                  <a:srgbClr val="FFFFFF"/>
                </a:solidFill>
              </a:rPr>
              <a:t>could</a:t>
            </a:r>
            <a:br>
              <a:rPr lang="cy-GB" sz="3600" dirty="0">
                <a:solidFill>
                  <a:srgbClr val="FFFFFF"/>
                </a:solidFill>
              </a:rPr>
            </a:br>
            <a:r>
              <a:rPr lang="cy-GB" sz="3600" dirty="0">
                <a:solidFill>
                  <a:srgbClr val="FFFFFF"/>
                </a:solidFill>
              </a:rPr>
              <a:t>it </a:t>
            </a:r>
            <a:r>
              <a:rPr lang="cy-GB" sz="3600" dirty="0" err="1">
                <a:solidFill>
                  <a:srgbClr val="FFFFFF"/>
                </a:solidFill>
              </a:rPr>
              <a:t>work</a:t>
            </a:r>
            <a:r>
              <a:rPr lang="cy-GB" sz="3600" dirty="0">
                <a:solidFill>
                  <a:srgbClr val="FFFFFF"/>
                </a:solidFill>
              </a:rPr>
              <a:t>?</a:t>
            </a:r>
            <a:br>
              <a:rPr lang="cy-GB" sz="3600" dirty="0">
                <a:solidFill>
                  <a:srgbClr val="FFFFFF"/>
                </a:solidFill>
              </a:rPr>
            </a:br>
            <a:br>
              <a:rPr lang="cy-GB" sz="3600" dirty="0">
                <a:solidFill>
                  <a:srgbClr val="FFFFFF"/>
                </a:solidFill>
              </a:rPr>
            </a:br>
            <a:br>
              <a:rPr lang="cy-GB" sz="3600" dirty="0">
                <a:solidFill>
                  <a:srgbClr val="FFFFFF"/>
                </a:solidFill>
              </a:rPr>
            </a:br>
            <a:r>
              <a:rPr lang="cy-GB" sz="3600" dirty="0">
                <a:solidFill>
                  <a:srgbClr val="FFFFFF"/>
                </a:solidFill>
              </a:rPr>
              <a:t>What would it be like?</a:t>
            </a:r>
            <a:endParaRPr lang="en-GB" sz="3600" dirty="0">
              <a:solidFill>
                <a:srgbClr val="FFFFFF"/>
              </a:solidFill>
            </a:endParaRPr>
          </a:p>
        </p:txBody>
      </p:sp>
      <p:sp>
        <p:nvSpPr>
          <p:cNvPr id="3" name="Content Placeholder 2">
            <a:extLst>
              <a:ext uri="{FF2B5EF4-FFF2-40B4-BE49-F238E27FC236}">
                <a16:creationId xmlns:a16="http://schemas.microsoft.com/office/drawing/2014/main" id="{2144CFF0-5AAC-775C-6AB8-09AB4669F717}"/>
              </a:ext>
            </a:extLst>
          </p:cNvPr>
          <p:cNvSpPr>
            <a:spLocks noGrp="1"/>
          </p:cNvSpPr>
          <p:nvPr>
            <p:ph idx="1"/>
          </p:nvPr>
        </p:nvSpPr>
        <p:spPr>
          <a:xfrm>
            <a:off x="4765440" y="868424"/>
            <a:ext cx="6695889" cy="5141427"/>
          </a:xfrm>
        </p:spPr>
        <p:txBody>
          <a:bodyPr anchor="ctr">
            <a:normAutofit fontScale="92500" lnSpcReduction="20000"/>
          </a:bodyPr>
          <a:lstStyle/>
          <a:p>
            <a:pPr marL="0" indent="0">
              <a:lnSpc>
                <a:spcPct val="100000"/>
              </a:lnSpc>
              <a:buNone/>
            </a:pPr>
            <a:r>
              <a:rPr lang="cy-GB" sz="2400" dirty="0"/>
              <a:t>A community-led network of Citizen Representatives and Community Groups, supported by ;</a:t>
            </a:r>
          </a:p>
          <a:p>
            <a:pPr marL="0" indent="0">
              <a:lnSpc>
                <a:spcPct val="100000"/>
              </a:lnSpc>
              <a:buNone/>
            </a:pPr>
            <a:endParaRPr lang="cy-GB" sz="2400" dirty="0"/>
          </a:p>
          <a:p>
            <a:pPr>
              <a:lnSpc>
                <a:spcPct val="100000"/>
              </a:lnSpc>
            </a:pPr>
            <a:r>
              <a:rPr lang="cy-GB" sz="2400" b="1" dirty="0"/>
              <a:t>The Carers and Community Support Team</a:t>
            </a:r>
          </a:p>
          <a:p>
            <a:pPr marL="0" indent="0">
              <a:lnSpc>
                <a:spcPct val="100000"/>
              </a:lnSpc>
              <a:buNone/>
            </a:pPr>
            <a:endParaRPr lang="cy-GB" sz="2400" b="1" dirty="0"/>
          </a:p>
          <a:p>
            <a:pPr>
              <a:lnSpc>
                <a:spcPct val="100000"/>
              </a:lnSpc>
            </a:pPr>
            <a:r>
              <a:rPr lang="cy-GB" sz="2400" b="1" dirty="0"/>
              <a:t>Age Cymru Dyfed</a:t>
            </a:r>
          </a:p>
          <a:p>
            <a:pPr marL="0" indent="0">
              <a:lnSpc>
                <a:spcPct val="100000"/>
              </a:lnSpc>
              <a:buNone/>
            </a:pPr>
            <a:endParaRPr lang="cy-GB" sz="2400" b="1" dirty="0"/>
          </a:p>
          <a:p>
            <a:pPr>
              <a:lnSpc>
                <a:spcPct val="100000"/>
              </a:lnSpc>
            </a:pPr>
            <a:r>
              <a:rPr lang="cy-GB" sz="2400" b="1" dirty="0"/>
              <a:t>The Older </a:t>
            </a:r>
            <a:r>
              <a:rPr lang="cy-GB" sz="2400" b="1" dirty="0" err="1"/>
              <a:t>People’s</a:t>
            </a:r>
            <a:r>
              <a:rPr lang="cy-GB" sz="2400" b="1" dirty="0"/>
              <a:t> </a:t>
            </a:r>
            <a:r>
              <a:rPr lang="cy-GB" sz="2400" b="1" dirty="0" err="1"/>
              <a:t>Commissioner</a:t>
            </a:r>
            <a:endParaRPr lang="cy-GB" sz="2400" b="1" dirty="0"/>
          </a:p>
          <a:p>
            <a:pPr>
              <a:lnSpc>
                <a:spcPct val="100000"/>
              </a:lnSpc>
            </a:pPr>
            <a:endParaRPr lang="cy-GB" sz="2400" b="1" dirty="0"/>
          </a:p>
          <a:p>
            <a:pPr>
              <a:lnSpc>
                <a:spcPct val="100000"/>
              </a:lnSpc>
            </a:pPr>
            <a:r>
              <a:rPr lang="cy-GB" sz="2400" b="1" dirty="0"/>
              <a:t>Ceredigion </a:t>
            </a:r>
            <a:r>
              <a:rPr lang="cy-GB" sz="2400" b="1" dirty="0" err="1"/>
              <a:t>Association</a:t>
            </a:r>
            <a:r>
              <a:rPr lang="cy-GB" sz="2400" b="1" dirty="0"/>
              <a:t> of </a:t>
            </a:r>
            <a:r>
              <a:rPr lang="cy-GB" sz="2400" b="1" dirty="0" err="1"/>
              <a:t>Voluntary</a:t>
            </a:r>
            <a:r>
              <a:rPr lang="cy-GB" sz="2400" b="1" dirty="0"/>
              <a:t> </a:t>
            </a:r>
            <a:r>
              <a:rPr lang="cy-GB" sz="2400" b="1" dirty="0" err="1"/>
              <a:t>Organisations</a:t>
            </a:r>
            <a:endParaRPr lang="cy-GB" sz="2400" b="1" dirty="0"/>
          </a:p>
          <a:p>
            <a:pPr marL="0" indent="0">
              <a:lnSpc>
                <a:spcPct val="100000"/>
              </a:lnSpc>
              <a:buNone/>
            </a:pPr>
            <a:endParaRPr lang="cy-GB" sz="2400" dirty="0"/>
          </a:p>
          <a:p>
            <a:pPr marL="0" indent="0">
              <a:lnSpc>
                <a:spcPct val="100000"/>
              </a:lnSpc>
              <a:buNone/>
            </a:pPr>
            <a:r>
              <a:rPr lang="cy-GB" sz="2400" dirty="0"/>
              <a:t>With key stakeholders at hand to support on specific issues.</a:t>
            </a:r>
            <a:endParaRPr lang="en-GB" sz="2400" dirty="0"/>
          </a:p>
        </p:txBody>
      </p:sp>
    </p:spTree>
    <p:extLst>
      <p:ext uri="{BB962C8B-B14F-4D97-AF65-F5344CB8AC3E}">
        <p14:creationId xmlns:p14="http://schemas.microsoft.com/office/powerpoint/2010/main" val="118856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2">
            <a:extLst>
              <a:ext uri="{FF2B5EF4-FFF2-40B4-BE49-F238E27FC236}">
                <a16:creationId xmlns:a16="http://schemas.microsoft.com/office/drawing/2014/main" id="{A869C01D-3B44-8DF8-74A6-B2B2A3A05DEE}"/>
              </a:ext>
            </a:extLst>
          </p:cNvPr>
          <p:cNvGraphicFramePr>
            <a:graphicFrameLocks noGrp="1"/>
          </p:cNvGraphicFramePr>
          <p:nvPr>
            <p:ph idx="1"/>
            <p:extLst>
              <p:ext uri="{D42A27DB-BD31-4B8C-83A1-F6EECF244321}">
                <p14:modId xmlns:p14="http://schemas.microsoft.com/office/powerpoint/2010/main" val="1445008091"/>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02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4ABF8-A71E-4509-66CB-CC13C522A583}"/>
              </a:ext>
            </a:extLst>
          </p:cNvPr>
          <p:cNvSpPr>
            <a:spLocks noGrp="1"/>
          </p:cNvSpPr>
          <p:nvPr>
            <p:ph type="ctrTitle"/>
          </p:nvPr>
        </p:nvSpPr>
        <p:spPr>
          <a:xfrm>
            <a:off x="1030204" y="2842682"/>
            <a:ext cx="2823275" cy="1172633"/>
          </a:xfrm>
        </p:spPr>
        <p:txBody>
          <a:bodyPr vert="horz" lIns="91440" tIns="45720" rIns="91440" bIns="45720" rtlCol="0" anchor="t">
            <a:noAutofit/>
          </a:bodyPr>
          <a:lstStyle/>
          <a:p>
            <a:pPr>
              <a:lnSpc>
                <a:spcPct val="100000"/>
              </a:lnSpc>
            </a:pPr>
            <a:r>
              <a:rPr lang="en-US" sz="3600" b="1" kern="1200" dirty="0">
                <a:solidFill>
                  <a:srgbClr val="FFFFFF"/>
                </a:solidFill>
                <a:latin typeface="+mn-lt"/>
                <a:ea typeface="+mj-ea"/>
                <a:cs typeface="+mj-cs"/>
              </a:rPr>
              <a:t> </a:t>
            </a:r>
            <a:r>
              <a:rPr lang="en-US" sz="3600" b="1" dirty="0">
                <a:solidFill>
                  <a:srgbClr val="FFFFFF"/>
                </a:solidFill>
                <a:latin typeface="+mn-lt"/>
              </a:rPr>
              <a:t>T</a:t>
            </a:r>
            <a:r>
              <a:rPr lang="en-US" sz="3600" b="1" kern="1200" dirty="0">
                <a:solidFill>
                  <a:srgbClr val="FFFFFF"/>
                </a:solidFill>
                <a:latin typeface="+mn-lt"/>
                <a:ea typeface="+mj-ea"/>
                <a:cs typeface="+mj-cs"/>
              </a:rPr>
              <a:t>imeline</a:t>
            </a:r>
            <a:br>
              <a:rPr lang="en-US" sz="3600" b="1" kern="1200" dirty="0">
                <a:solidFill>
                  <a:srgbClr val="FFFFFF"/>
                </a:solidFill>
                <a:latin typeface="+mn-lt"/>
                <a:ea typeface="+mj-ea"/>
                <a:cs typeface="+mj-cs"/>
              </a:rPr>
            </a:br>
            <a:r>
              <a:rPr lang="en-US" sz="3600" b="1" kern="1200" dirty="0">
                <a:solidFill>
                  <a:srgbClr val="FFFFFF"/>
                </a:solidFill>
                <a:latin typeface="+mn-lt"/>
                <a:ea typeface="+mj-ea"/>
                <a:cs typeface="+mj-cs"/>
              </a:rPr>
              <a:t>24 / 25 </a:t>
            </a:r>
          </a:p>
        </p:txBody>
      </p:sp>
      <p:sp>
        <p:nvSpPr>
          <p:cNvPr id="3" name="Subtitle 2">
            <a:extLst>
              <a:ext uri="{FF2B5EF4-FFF2-40B4-BE49-F238E27FC236}">
                <a16:creationId xmlns:a16="http://schemas.microsoft.com/office/drawing/2014/main" id="{BF1FF2FE-EE31-E6DF-7093-58DF3A094076}"/>
              </a:ext>
            </a:extLst>
          </p:cNvPr>
          <p:cNvSpPr>
            <a:spLocks noGrp="1"/>
          </p:cNvSpPr>
          <p:nvPr>
            <p:ph type="subTitle" idx="1"/>
          </p:nvPr>
        </p:nvSpPr>
        <p:spPr>
          <a:xfrm>
            <a:off x="4621781" y="131231"/>
            <a:ext cx="7037844" cy="6595534"/>
          </a:xfrm>
        </p:spPr>
        <p:txBody>
          <a:bodyPr vert="horz" lIns="91440" tIns="45720" rIns="91440" bIns="45720" rtlCol="0">
            <a:noAutofit/>
          </a:bodyPr>
          <a:lstStyle/>
          <a:p>
            <a:pPr algn="l">
              <a:lnSpc>
                <a:spcPct val="100000"/>
              </a:lnSpc>
              <a:spcBef>
                <a:spcPts val="500"/>
              </a:spcBef>
              <a:spcAft>
                <a:spcPts val="500"/>
              </a:spcAft>
            </a:pPr>
            <a:r>
              <a:rPr lang="en-US" sz="1800" b="1" dirty="0"/>
              <a:t>May - September 2024</a:t>
            </a:r>
          </a:p>
          <a:p>
            <a:pPr algn="l">
              <a:lnSpc>
                <a:spcPct val="100000"/>
              </a:lnSpc>
              <a:spcBef>
                <a:spcPts val="500"/>
              </a:spcBef>
              <a:spcAft>
                <a:spcPts val="500"/>
              </a:spcAft>
            </a:pPr>
            <a:r>
              <a:rPr lang="en-US" sz="1600" dirty="0"/>
              <a:t>- Arrange launch event, engage with citizen representatives &amp; group leaders, develop workbook, meet with stakeholders, develop AFC Flyer.</a:t>
            </a:r>
          </a:p>
          <a:p>
            <a:pPr algn="l">
              <a:lnSpc>
                <a:spcPct val="100000"/>
              </a:lnSpc>
              <a:spcBef>
                <a:spcPts val="500"/>
              </a:spcBef>
              <a:spcAft>
                <a:spcPts val="500"/>
              </a:spcAft>
            </a:pPr>
            <a:r>
              <a:rPr lang="en-US" sz="1800" b="1" dirty="0"/>
              <a:t>June - September 2024</a:t>
            </a:r>
          </a:p>
          <a:p>
            <a:pPr algn="l">
              <a:lnSpc>
                <a:spcPct val="100000"/>
              </a:lnSpc>
              <a:spcBef>
                <a:spcPts val="500"/>
              </a:spcBef>
              <a:spcAft>
                <a:spcPts val="500"/>
              </a:spcAft>
            </a:pPr>
            <a:r>
              <a:rPr lang="en-US" sz="1600" dirty="0"/>
              <a:t>- Develop version 2 of the Directory.</a:t>
            </a:r>
          </a:p>
          <a:p>
            <a:pPr algn="l">
              <a:lnSpc>
                <a:spcPct val="100000"/>
              </a:lnSpc>
              <a:spcBef>
                <a:spcPts val="500"/>
              </a:spcBef>
              <a:spcAft>
                <a:spcPts val="500"/>
              </a:spcAft>
            </a:pPr>
            <a:r>
              <a:rPr lang="en-US" sz="1800" b="1" dirty="0"/>
              <a:t>June 2024</a:t>
            </a:r>
          </a:p>
          <a:p>
            <a:pPr algn="l">
              <a:lnSpc>
                <a:spcPct val="100000"/>
              </a:lnSpc>
              <a:spcBef>
                <a:spcPts val="500"/>
              </a:spcBef>
              <a:spcAft>
                <a:spcPts val="500"/>
              </a:spcAft>
            </a:pPr>
            <a:r>
              <a:rPr lang="en-US" sz="1600" dirty="0"/>
              <a:t>- Initial meeting 25.6.24, Penmorfa, Aberaeron. Set up website tile on CCC website   page.</a:t>
            </a:r>
          </a:p>
          <a:p>
            <a:pPr algn="l">
              <a:lnSpc>
                <a:spcPct val="100000"/>
              </a:lnSpc>
              <a:spcBef>
                <a:spcPts val="500"/>
              </a:spcBef>
              <a:spcAft>
                <a:spcPts val="500"/>
              </a:spcAft>
            </a:pPr>
            <a:r>
              <a:rPr lang="en-US" sz="1800" b="1" dirty="0"/>
              <a:t>August 2024</a:t>
            </a:r>
          </a:p>
          <a:p>
            <a:pPr algn="l">
              <a:lnSpc>
                <a:spcPct val="100000"/>
              </a:lnSpc>
              <a:spcBef>
                <a:spcPts val="500"/>
              </a:spcBef>
              <a:spcAft>
                <a:spcPts val="500"/>
              </a:spcAft>
            </a:pPr>
            <a:r>
              <a:rPr lang="en-US" sz="1600" dirty="0"/>
              <a:t>- Follow up meeting - 29.8.24, </a:t>
            </a:r>
            <a:r>
              <a:rPr lang="en-US" sz="1600" dirty="0" err="1"/>
              <a:t>Penmorfa</a:t>
            </a:r>
            <a:r>
              <a:rPr lang="en-US" sz="1600" dirty="0"/>
              <a:t>, Aberaeron and via Teams. Submit application to WHO</a:t>
            </a:r>
          </a:p>
          <a:p>
            <a:pPr algn="l">
              <a:lnSpc>
                <a:spcPct val="100000"/>
              </a:lnSpc>
              <a:spcBef>
                <a:spcPts val="500"/>
              </a:spcBef>
              <a:spcAft>
                <a:spcPts val="500"/>
              </a:spcAft>
            </a:pPr>
            <a:r>
              <a:rPr lang="en-US" sz="1800" b="1" dirty="0"/>
              <a:t>September 2024</a:t>
            </a:r>
          </a:p>
          <a:p>
            <a:pPr algn="l">
              <a:lnSpc>
                <a:spcPct val="100000"/>
              </a:lnSpc>
              <a:spcBef>
                <a:spcPts val="500"/>
              </a:spcBef>
              <a:spcAft>
                <a:spcPts val="500"/>
              </a:spcAft>
            </a:pPr>
            <a:r>
              <a:rPr lang="en-US" sz="1600" dirty="0"/>
              <a:t>- Launch event - 30.09.24, Council Chambers, Penmorfa, Aberaeron.</a:t>
            </a:r>
          </a:p>
          <a:p>
            <a:pPr algn="l">
              <a:lnSpc>
                <a:spcPct val="100000"/>
              </a:lnSpc>
              <a:spcBef>
                <a:spcPts val="500"/>
              </a:spcBef>
              <a:spcAft>
                <a:spcPts val="500"/>
              </a:spcAft>
            </a:pPr>
            <a:r>
              <a:rPr lang="en-US" sz="1800" b="1" dirty="0"/>
              <a:t>November 2024</a:t>
            </a:r>
          </a:p>
          <a:p>
            <a:pPr algn="l">
              <a:lnSpc>
                <a:spcPct val="100000"/>
              </a:lnSpc>
              <a:spcBef>
                <a:spcPts val="500"/>
              </a:spcBef>
              <a:spcAft>
                <a:spcPts val="500"/>
              </a:spcAft>
            </a:pPr>
            <a:r>
              <a:rPr lang="en-US" sz="1600" dirty="0"/>
              <a:t>- newsletter, methods of communication, work with community leaders to develop Age Friendly Communities. Develop Age Friendly Plan. Weekly feedback meeting with Team Manager &amp; Corporate Manager. Ceredigion wide AFC Forum.</a:t>
            </a:r>
          </a:p>
        </p:txBody>
      </p:sp>
    </p:spTree>
    <p:extLst>
      <p:ext uri="{BB962C8B-B14F-4D97-AF65-F5344CB8AC3E}">
        <p14:creationId xmlns:p14="http://schemas.microsoft.com/office/powerpoint/2010/main" val="887375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7FBCB5-0DAC-9270-55CF-3BAD091039C6}"/>
              </a:ext>
            </a:extLst>
          </p:cNvPr>
          <p:cNvSpPr>
            <a:spLocks noGrp="1"/>
          </p:cNvSpPr>
          <p:nvPr>
            <p:ph type="title"/>
          </p:nvPr>
        </p:nvSpPr>
        <p:spPr>
          <a:xfrm>
            <a:off x="549034" y="2455258"/>
            <a:ext cx="2939743" cy="1947475"/>
          </a:xfrm>
        </p:spPr>
        <p:txBody>
          <a:bodyPr anchor="b">
            <a:normAutofit/>
          </a:bodyPr>
          <a:lstStyle/>
          <a:p>
            <a:pPr>
              <a:lnSpc>
                <a:spcPct val="100000"/>
              </a:lnSpc>
            </a:pPr>
            <a:r>
              <a:rPr lang="en-GB" sz="4000" dirty="0">
                <a:solidFill>
                  <a:srgbClr val="FFFFFF"/>
                </a:solidFill>
              </a:rPr>
              <a:t>What is an Age-Friendly Community?</a:t>
            </a:r>
          </a:p>
        </p:txBody>
      </p:sp>
      <p:sp>
        <p:nvSpPr>
          <p:cNvPr id="3" name="Content Placeholder 2">
            <a:extLst>
              <a:ext uri="{FF2B5EF4-FFF2-40B4-BE49-F238E27FC236}">
                <a16:creationId xmlns:a16="http://schemas.microsoft.com/office/drawing/2014/main" id="{323179D3-95D7-FC9F-2915-255EAFC335C9}"/>
              </a:ext>
            </a:extLst>
          </p:cNvPr>
          <p:cNvSpPr>
            <a:spLocks/>
          </p:cNvSpPr>
          <p:nvPr/>
        </p:nvSpPr>
        <p:spPr>
          <a:xfrm>
            <a:off x="5194074" y="670271"/>
            <a:ext cx="6666833" cy="4936735"/>
          </a:xfrm>
          <a:prstGeom prst="rect">
            <a:avLst/>
          </a:prstGeom>
        </p:spPr>
        <p:txBody>
          <a:bodyPr/>
          <a:lstStyle/>
          <a:p>
            <a:pPr defTabSz="576072"/>
            <a:r>
              <a:rPr lang="en-GB" sz="2800" kern="1200" dirty="0">
                <a:solidFill>
                  <a:srgbClr val="070707"/>
                </a:solidFill>
                <a:ea typeface="+mn-ea"/>
                <a:cs typeface="+mn-cs"/>
              </a:rPr>
              <a:t>In an age-friendly community we feel </a:t>
            </a:r>
            <a:r>
              <a:rPr lang="en-GB" sz="2800" b="1" kern="1200" dirty="0">
                <a:solidFill>
                  <a:srgbClr val="070707"/>
                </a:solidFill>
                <a:ea typeface="+mn-ea"/>
                <a:cs typeface="+mn-cs"/>
              </a:rPr>
              <a:t>valued, included, respected </a:t>
            </a:r>
            <a:r>
              <a:rPr lang="en-GB" sz="2800" kern="1200" dirty="0">
                <a:solidFill>
                  <a:srgbClr val="070707"/>
                </a:solidFill>
                <a:ea typeface="+mn-ea"/>
                <a:cs typeface="+mn-cs"/>
              </a:rPr>
              <a:t>and can:</a:t>
            </a:r>
          </a:p>
          <a:p>
            <a:pPr defTabSz="576072"/>
            <a:endParaRPr lang="en-GB" sz="2800" kern="1200" dirty="0">
              <a:solidFill>
                <a:srgbClr val="070707"/>
              </a:solidFill>
              <a:ea typeface="+mn-ea"/>
              <a:cs typeface="+mn-cs"/>
            </a:endParaRPr>
          </a:p>
          <a:p>
            <a:pPr defTabSz="576072">
              <a:buFont typeface="Arial" panose="020B0604020202020204" pitchFamily="34" charset="0"/>
              <a:buChar char="•"/>
            </a:pPr>
            <a:r>
              <a:rPr lang="en-GB" sz="2800" b="1" kern="1200" dirty="0">
                <a:solidFill>
                  <a:srgbClr val="070707"/>
                </a:solidFill>
                <a:ea typeface="+mn-ea"/>
                <a:cs typeface="+mn-cs"/>
              </a:rPr>
              <a:t> </a:t>
            </a:r>
            <a:r>
              <a:rPr lang="en-GB" sz="2600" kern="1200" dirty="0">
                <a:solidFill>
                  <a:srgbClr val="070707"/>
                </a:solidFill>
                <a:ea typeface="+mn-ea"/>
                <a:cs typeface="+mn-cs"/>
              </a:rPr>
              <a:t>Get out and about</a:t>
            </a:r>
          </a:p>
          <a:p>
            <a:pPr defTabSz="576072"/>
            <a:endParaRPr lang="en-GB" sz="2600" kern="1200" dirty="0">
              <a:solidFill>
                <a:srgbClr val="070707"/>
              </a:solidFill>
              <a:ea typeface="+mn-ea"/>
              <a:cs typeface="+mn-cs"/>
            </a:endParaRPr>
          </a:p>
          <a:p>
            <a:pPr defTabSz="576072">
              <a:buFont typeface="Arial" panose="020B0604020202020204" pitchFamily="34" charset="0"/>
              <a:buChar char="•"/>
            </a:pPr>
            <a:r>
              <a:rPr lang="en-GB" sz="2600" dirty="0">
                <a:solidFill>
                  <a:srgbClr val="070707"/>
                </a:solidFill>
              </a:rPr>
              <a:t> D</a:t>
            </a:r>
            <a:r>
              <a:rPr lang="en-GB" sz="2600" kern="1200" dirty="0">
                <a:solidFill>
                  <a:srgbClr val="070707"/>
                </a:solidFill>
                <a:ea typeface="+mn-ea"/>
                <a:cs typeface="+mn-cs"/>
              </a:rPr>
              <a:t>o things that we want to do</a:t>
            </a:r>
          </a:p>
          <a:p>
            <a:pPr defTabSz="576072"/>
            <a:endParaRPr lang="en-GB" sz="2600" kern="1200" dirty="0">
              <a:solidFill>
                <a:srgbClr val="070707"/>
              </a:solidFill>
              <a:ea typeface="+mn-ea"/>
              <a:cs typeface="+mn-cs"/>
            </a:endParaRPr>
          </a:p>
          <a:p>
            <a:pPr defTabSz="576072">
              <a:buFont typeface="Arial" panose="020B0604020202020204" pitchFamily="34" charset="0"/>
              <a:buChar char="•"/>
            </a:pPr>
            <a:r>
              <a:rPr lang="en-GB" sz="2600" dirty="0">
                <a:solidFill>
                  <a:srgbClr val="070707"/>
                </a:solidFill>
              </a:rPr>
              <a:t> L</a:t>
            </a:r>
            <a:r>
              <a:rPr lang="en-GB" sz="2600" kern="1200" dirty="0">
                <a:solidFill>
                  <a:srgbClr val="070707"/>
                </a:solidFill>
                <a:ea typeface="+mn-ea"/>
                <a:cs typeface="+mn-cs"/>
              </a:rPr>
              <a:t>ead healthy and active lives</a:t>
            </a:r>
          </a:p>
          <a:p>
            <a:pPr defTabSz="576072"/>
            <a:endParaRPr lang="en-GB" sz="2600" kern="1200" dirty="0">
              <a:solidFill>
                <a:srgbClr val="070707"/>
              </a:solidFill>
              <a:ea typeface="+mn-ea"/>
              <a:cs typeface="+mn-cs"/>
            </a:endParaRPr>
          </a:p>
          <a:p>
            <a:pPr defTabSz="576072">
              <a:buFont typeface="Arial" panose="020B0604020202020204" pitchFamily="34" charset="0"/>
              <a:buChar char="•"/>
            </a:pPr>
            <a:r>
              <a:rPr lang="en-GB" sz="2600" dirty="0">
                <a:solidFill>
                  <a:srgbClr val="070707"/>
                </a:solidFill>
              </a:rPr>
              <a:t> A</a:t>
            </a:r>
            <a:r>
              <a:rPr lang="en-GB" sz="2600" kern="1200" dirty="0">
                <a:solidFill>
                  <a:srgbClr val="070707"/>
                </a:solidFill>
                <a:ea typeface="+mn-ea"/>
                <a:cs typeface="+mn-cs"/>
              </a:rPr>
              <a:t>ccess information</a:t>
            </a:r>
          </a:p>
          <a:p>
            <a:pPr defTabSz="576072"/>
            <a:endParaRPr lang="en-GB" sz="2600" kern="1200" dirty="0">
              <a:solidFill>
                <a:srgbClr val="070707"/>
              </a:solidFill>
              <a:ea typeface="+mn-ea"/>
              <a:cs typeface="+mn-cs"/>
            </a:endParaRPr>
          </a:p>
          <a:p>
            <a:pPr defTabSz="576072">
              <a:buFont typeface="Arial" panose="020B0604020202020204" pitchFamily="34" charset="0"/>
              <a:buChar char="•"/>
            </a:pPr>
            <a:r>
              <a:rPr lang="en-GB" sz="2600" dirty="0">
                <a:solidFill>
                  <a:srgbClr val="070707"/>
                </a:solidFill>
              </a:rPr>
              <a:t> M</a:t>
            </a:r>
            <a:r>
              <a:rPr lang="en-GB" sz="2600" kern="1200" dirty="0">
                <a:solidFill>
                  <a:srgbClr val="070707"/>
                </a:solidFill>
                <a:ea typeface="+mn-ea"/>
                <a:cs typeface="+mn-cs"/>
              </a:rPr>
              <a:t>ake our voices heard</a:t>
            </a:r>
          </a:p>
          <a:p>
            <a:endParaRPr lang="en-GB" sz="3600" dirty="0"/>
          </a:p>
        </p:txBody>
      </p:sp>
      <p:pic>
        <p:nvPicPr>
          <p:cNvPr id="7" name="Picture 6">
            <a:extLst>
              <a:ext uri="{FF2B5EF4-FFF2-40B4-BE49-F238E27FC236}">
                <a16:creationId xmlns:a16="http://schemas.microsoft.com/office/drawing/2014/main" id="{BDF3D8EE-DA03-CD79-55E1-849238F4BC53}"/>
              </a:ext>
            </a:extLst>
          </p:cNvPr>
          <p:cNvPicPr>
            <a:picLocks noChangeAspect="1"/>
          </p:cNvPicPr>
          <p:nvPr/>
        </p:nvPicPr>
        <p:blipFill>
          <a:blip r:embed="rId2"/>
          <a:stretch>
            <a:fillRect/>
          </a:stretch>
        </p:blipFill>
        <p:spPr>
          <a:xfrm>
            <a:off x="6095987" y="5883024"/>
            <a:ext cx="4037839" cy="788505"/>
          </a:xfrm>
          <a:prstGeom prst="rect">
            <a:avLst/>
          </a:prstGeom>
        </p:spPr>
      </p:pic>
    </p:spTree>
    <p:extLst>
      <p:ext uri="{BB962C8B-B14F-4D97-AF65-F5344CB8AC3E}">
        <p14:creationId xmlns:p14="http://schemas.microsoft.com/office/powerpoint/2010/main" val="121209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2DD4F9-AAC1-3EEA-B3A1-96D81B4E2D31}"/>
              </a:ext>
            </a:extLst>
          </p:cNvPr>
          <p:cNvSpPr>
            <a:spLocks noGrp="1"/>
          </p:cNvSpPr>
          <p:nvPr>
            <p:ph type="title"/>
          </p:nvPr>
        </p:nvSpPr>
        <p:spPr>
          <a:xfrm>
            <a:off x="418225" y="1092833"/>
            <a:ext cx="3201366" cy="4692607"/>
          </a:xfrm>
        </p:spPr>
        <p:txBody>
          <a:bodyPr anchor="b">
            <a:noAutofit/>
          </a:bodyPr>
          <a:lstStyle/>
          <a:p>
            <a:pPr>
              <a:lnSpc>
                <a:spcPct val="100000"/>
              </a:lnSpc>
            </a:pPr>
            <a:r>
              <a:rPr lang="en-GB" sz="2400" b="0" i="0" dirty="0">
                <a:solidFill>
                  <a:srgbClr val="FFFFFF"/>
                </a:solidFill>
                <a:effectLst/>
              </a:rPr>
              <a:t>The World Health Organisation (WHO) describes age-friendly communities as being places in which older people, communities, policies, services, settings and structures work together in partnership to support and enable us all to age well.</a:t>
            </a:r>
            <a:br>
              <a:rPr lang="en-GB" sz="1800" b="0" i="0" dirty="0">
                <a:solidFill>
                  <a:srgbClr val="FFFFFF"/>
                </a:solidFill>
                <a:effectLst/>
              </a:rPr>
            </a:br>
            <a:endParaRPr lang="en-GB" sz="1800" dirty="0">
              <a:solidFill>
                <a:srgbClr val="FFFFFF"/>
              </a:solidFill>
            </a:endParaRPr>
          </a:p>
        </p:txBody>
      </p:sp>
      <p:sp>
        <p:nvSpPr>
          <p:cNvPr id="3" name="Content Placeholder 2">
            <a:extLst>
              <a:ext uri="{FF2B5EF4-FFF2-40B4-BE49-F238E27FC236}">
                <a16:creationId xmlns:a16="http://schemas.microsoft.com/office/drawing/2014/main" id="{EA6E4042-9F35-28FC-5C8F-342BF4A40157}"/>
              </a:ext>
            </a:extLst>
          </p:cNvPr>
          <p:cNvSpPr>
            <a:spLocks noGrp="1"/>
          </p:cNvSpPr>
          <p:nvPr>
            <p:ph idx="1"/>
          </p:nvPr>
        </p:nvSpPr>
        <p:spPr>
          <a:xfrm>
            <a:off x="5049824" y="286173"/>
            <a:ext cx="6127122" cy="5546047"/>
          </a:xfrm>
        </p:spPr>
        <p:txBody>
          <a:bodyPr anchor="ctr">
            <a:normAutofit/>
          </a:bodyPr>
          <a:lstStyle/>
          <a:p>
            <a:pPr marL="0" indent="0">
              <a:buNone/>
            </a:pPr>
            <a:r>
              <a:rPr lang="en-GB" sz="2200" b="0" i="0" dirty="0">
                <a:effectLst/>
              </a:rPr>
              <a:t>They identify eight essential features of age-friendly communities, known as the </a:t>
            </a:r>
            <a:r>
              <a:rPr lang="en-GB" sz="2200" b="1" i="0" dirty="0">
                <a:effectLst/>
              </a:rPr>
              <a:t>‘eight domains’</a:t>
            </a:r>
            <a:r>
              <a:rPr lang="en-GB" sz="2200" b="0" i="0" dirty="0">
                <a:effectLst/>
              </a:rPr>
              <a:t>.  </a:t>
            </a:r>
          </a:p>
          <a:p>
            <a:endParaRPr lang="en-GB" sz="1700" b="0" i="0" dirty="0">
              <a:effectLst/>
              <a:latin typeface="Lato" panose="020F0502020204030203" pitchFamily="34" charset="0"/>
            </a:endParaRPr>
          </a:p>
          <a:p>
            <a:pPr>
              <a:lnSpc>
                <a:spcPct val="100000"/>
              </a:lnSpc>
            </a:pPr>
            <a:r>
              <a:rPr lang="en-GB" sz="2400" b="1" dirty="0"/>
              <a:t>Outdoor Spaces &amp; Buildings</a:t>
            </a:r>
          </a:p>
          <a:p>
            <a:pPr>
              <a:lnSpc>
                <a:spcPct val="100000"/>
              </a:lnSpc>
            </a:pPr>
            <a:r>
              <a:rPr lang="en-GB" sz="2400" b="1" dirty="0"/>
              <a:t>Transport</a:t>
            </a:r>
          </a:p>
          <a:p>
            <a:pPr>
              <a:lnSpc>
                <a:spcPct val="100000"/>
              </a:lnSpc>
            </a:pPr>
            <a:r>
              <a:rPr lang="en-GB" sz="2400" b="1" dirty="0"/>
              <a:t>Housing</a:t>
            </a:r>
          </a:p>
          <a:p>
            <a:pPr>
              <a:lnSpc>
                <a:spcPct val="100000"/>
              </a:lnSpc>
            </a:pPr>
            <a:r>
              <a:rPr lang="en-GB" sz="2400" b="1" dirty="0"/>
              <a:t>Social Participation</a:t>
            </a:r>
          </a:p>
          <a:p>
            <a:pPr>
              <a:lnSpc>
                <a:spcPct val="100000"/>
              </a:lnSpc>
            </a:pPr>
            <a:r>
              <a:rPr lang="en-GB" sz="2400" b="1" dirty="0"/>
              <a:t>Respect &amp; Social Isolation</a:t>
            </a:r>
          </a:p>
          <a:p>
            <a:pPr>
              <a:lnSpc>
                <a:spcPct val="100000"/>
              </a:lnSpc>
            </a:pPr>
            <a:r>
              <a:rPr lang="en-GB" sz="2400" b="1" dirty="0"/>
              <a:t>Civic Participation &amp; Employment                     </a:t>
            </a:r>
          </a:p>
          <a:p>
            <a:pPr>
              <a:lnSpc>
                <a:spcPct val="100000"/>
              </a:lnSpc>
            </a:pPr>
            <a:r>
              <a:rPr lang="en-GB" sz="2400" b="1" dirty="0"/>
              <a:t>Communication &amp; Information</a:t>
            </a:r>
          </a:p>
          <a:p>
            <a:pPr>
              <a:lnSpc>
                <a:spcPct val="100000"/>
              </a:lnSpc>
            </a:pPr>
            <a:r>
              <a:rPr lang="en-GB" sz="2400" b="1" dirty="0"/>
              <a:t>Community Support &amp; Health Services</a:t>
            </a:r>
          </a:p>
        </p:txBody>
      </p:sp>
      <p:pic>
        <p:nvPicPr>
          <p:cNvPr id="8" name="Picture 7">
            <a:extLst>
              <a:ext uri="{FF2B5EF4-FFF2-40B4-BE49-F238E27FC236}">
                <a16:creationId xmlns:a16="http://schemas.microsoft.com/office/drawing/2014/main" id="{3A144B53-6074-ECBD-3E70-E7FC2A3EDC43}"/>
              </a:ext>
            </a:extLst>
          </p:cNvPr>
          <p:cNvPicPr>
            <a:picLocks noChangeAspect="1"/>
          </p:cNvPicPr>
          <p:nvPr/>
        </p:nvPicPr>
        <p:blipFill>
          <a:blip r:embed="rId2"/>
          <a:stretch>
            <a:fillRect/>
          </a:stretch>
        </p:blipFill>
        <p:spPr>
          <a:xfrm>
            <a:off x="6645119" y="5858252"/>
            <a:ext cx="2758731" cy="862103"/>
          </a:xfrm>
          <a:prstGeom prst="rect">
            <a:avLst/>
          </a:prstGeom>
        </p:spPr>
      </p:pic>
    </p:spTree>
    <p:extLst>
      <p:ext uri="{BB962C8B-B14F-4D97-AF65-F5344CB8AC3E}">
        <p14:creationId xmlns:p14="http://schemas.microsoft.com/office/powerpoint/2010/main" val="261085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9B18DC-32D9-F878-D6ED-D57FB0224B44}"/>
              </a:ext>
            </a:extLst>
          </p:cNvPr>
          <p:cNvSpPr>
            <a:spLocks noGrp="1"/>
          </p:cNvSpPr>
          <p:nvPr>
            <p:ph type="title"/>
          </p:nvPr>
        </p:nvSpPr>
        <p:spPr>
          <a:xfrm>
            <a:off x="466722" y="2675954"/>
            <a:ext cx="3201366" cy="1485811"/>
          </a:xfrm>
        </p:spPr>
        <p:txBody>
          <a:bodyPr anchor="b">
            <a:normAutofit fontScale="90000"/>
          </a:bodyPr>
          <a:lstStyle/>
          <a:p>
            <a:r>
              <a:rPr lang="en-GB" sz="4000" dirty="0">
                <a:solidFill>
                  <a:srgbClr val="FFFFFF"/>
                </a:solidFill>
              </a:rPr>
              <a:t>The story so far</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348184BE-1721-2C19-DC0D-8A813DABE5BA}"/>
              </a:ext>
            </a:extLst>
          </p:cNvPr>
          <p:cNvSpPr>
            <a:spLocks noGrp="1"/>
          </p:cNvSpPr>
          <p:nvPr>
            <p:ph idx="1"/>
          </p:nvPr>
        </p:nvSpPr>
        <p:spPr>
          <a:xfrm>
            <a:off x="4195435" y="649480"/>
            <a:ext cx="7835900" cy="5546047"/>
          </a:xfrm>
        </p:spPr>
        <p:txBody>
          <a:bodyPr anchor="ctr">
            <a:noAutofit/>
          </a:bodyPr>
          <a:lstStyle/>
          <a:p>
            <a:pPr>
              <a:lnSpc>
                <a:spcPct val="100000"/>
              </a:lnSpc>
            </a:pPr>
            <a:r>
              <a:rPr lang="en-GB" sz="2400" dirty="0"/>
              <a:t>Autumn 2022 an Ageing Well Officer was appointed.</a:t>
            </a:r>
          </a:p>
          <a:p>
            <a:pPr>
              <a:lnSpc>
                <a:spcPct val="100000"/>
              </a:lnSpc>
            </a:pPr>
            <a:endParaRPr lang="en-GB" sz="2400" dirty="0"/>
          </a:p>
          <a:p>
            <a:pPr>
              <a:lnSpc>
                <a:spcPct val="100000"/>
              </a:lnSpc>
            </a:pPr>
            <a:r>
              <a:rPr lang="en-GB" sz="2400" dirty="0"/>
              <a:t>October 2022 in conjunction with Centre for Ageing and Dementia Research we began engagement sessions at local supermarkets and with local groups to ask 3 questions -</a:t>
            </a:r>
          </a:p>
          <a:p>
            <a:pPr marL="0" indent="0" algn="ctr">
              <a:lnSpc>
                <a:spcPct val="100000"/>
              </a:lnSpc>
              <a:buNone/>
            </a:pPr>
            <a:endParaRPr lang="en-GB" sz="2400" dirty="0"/>
          </a:p>
          <a:p>
            <a:pPr marL="0" indent="0">
              <a:lnSpc>
                <a:spcPct val="200000"/>
              </a:lnSpc>
              <a:buNone/>
            </a:pPr>
            <a:r>
              <a:rPr lang="en-GB" sz="2400" dirty="0"/>
              <a:t>    - </a:t>
            </a:r>
            <a:r>
              <a:rPr lang="en-GB" sz="2400" b="1" i="1" dirty="0"/>
              <a:t>What’s good about growing older in Ceredigion? </a:t>
            </a:r>
          </a:p>
          <a:p>
            <a:pPr marL="0" indent="0">
              <a:lnSpc>
                <a:spcPct val="200000"/>
              </a:lnSpc>
              <a:buNone/>
            </a:pPr>
            <a:r>
              <a:rPr lang="en-GB" sz="2400" b="1" i="1" dirty="0"/>
              <a:t>    - What’s not so good about growing older in Ceredigion?</a:t>
            </a:r>
          </a:p>
          <a:p>
            <a:pPr marL="0" indent="0">
              <a:lnSpc>
                <a:spcPct val="200000"/>
              </a:lnSpc>
              <a:buNone/>
            </a:pPr>
            <a:r>
              <a:rPr lang="en-GB" sz="2400" b="1" i="1" dirty="0"/>
              <a:t>    - What could be better about growing older in Ceredigion?</a:t>
            </a:r>
          </a:p>
        </p:txBody>
      </p:sp>
    </p:spTree>
    <p:extLst>
      <p:ext uri="{BB962C8B-B14F-4D97-AF65-F5344CB8AC3E}">
        <p14:creationId xmlns:p14="http://schemas.microsoft.com/office/powerpoint/2010/main" val="246765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9C871C5-6B93-17B0-94FD-256605DC1363}"/>
              </a:ext>
            </a:extLst>
          </p:cNvPr>
          <p:cNvSpPr txBox="1"/>
          <p:nvPr/>
        </p:nvSpPr>
        <p:spPr>
          <a:xfrm>
            <a:off x="461273" y="1664288"/>
            <a:ext cx="3115265" cy="3529415"/>
          </a:xfrm>
          <a:prstGeom prst="rect">
            <a:avLst/>
          </a:prstGeom>
        </p:spPr>
        <p:txBody>
          <a:bodyPr vert="horz" lIns="91440" tIns="45720" rIns="91440" bIns="45720" rtlCol="0" anchor="b">
            <a:noAutofit/>
          </a:bodyPr>
          <a:lstStyle/>
          <a:p>
            <a:pPr marL="0" indent="0">
              <a:spcBef>
                <a:spcPct val="0"/>
              </a:spcBef>
              <a:spcAft>
                <a:spcPts val="600"/>
              </a:spcAft>
            </a:pPr>
            <a:r>
              <a:rPr lang="en-US" sz="2800" kern="1200" dirty="0">
                <a:solidFill>
                  <a:srgbClr val="FFFFFF"/>
                </a:solidFill>
                <a:latin typeface="+mj-lt"/>
                <a:ea typeface="+mj-ea"/>
                <a:cs typeface="+mj-cs"/>
              </a:rPr>
              <a:t>The feedback from those engagements was then categorized against the 8 domains and formed the baseline of our self-assessment.</a:t>
            </a:r>
            <a:endParaRPr lang="en-US" sz="2800" kern="1200" dirty="0">
              <a:solidFill>
                <a:srgbClr val="FFFFFF"/>
              </a:solidFill>
              <a:highlight>
                <a:srgbClr val="FFFF00"/>
              </a:highlight>
              <a:latin typeface="+mj-lt"/>
              <a:ea typeface="+mj-ea"/>
              <a:cs typeface="+mj-cs"/>
            </a:endParaRPr>
          </a:p>
        </p:txBody>
      </p:sp>
      <p:graphicFrame>
        <p:nvGraphicFramePr>
          <p:cNvPr id="30" name="Content Placeholder 2">
            <a:extLst>
              <a:ext uri="{FF2B5EF4-FFF2-40B4-BE49-F238E27FC236}">
                <a16:creationId xmlns:a16="http://schemas.microsoft.com/office/drawing/2014/main" id="{06BE8C50-B933-5314-DC5E-F535CA49FBC8}"/>
              </a:ext>
            </a:extLst>
          </p:cNvPr>
          <p:cNvGraphicFramePr>
            <a:graphicFrameLocks noGrp="1"/>
          </p:cNvGraphicFramePr>
          <p:nvPr>
            <p:ph idx="1"/>
            <p:extLst>
              <p:ext uri="{D42A27DB-BD31-4B8C-83A1-F6EECF244321}">
                <p14:modId xmlns:p14="http://schemas.microsoft.com/office/powerpoint/2010/main" val="578093643"/>
              </p:ext>
            </p:extLst>
          </p:nvPr>
        </p:nvGraphicFramePr>
        <p:xfrm>
          <a:off x="4781490" y="702036"/>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02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BEE76D-B804-A8D6-8C22-0E8CE490A95F}"/>
              </a:ext>
            </a:extLst>
          </p:cNvPr>
          <p:cNvSpPr>
            <a:spLocks noGrp="1"/>
          </p:cNvSpPr>
          <p:nvPr>
            <p:ph type="title"/>
          </p:nvPr>
        </p:nvSpPr>
        <p:spPr>
          <a:xfrm>
            <a:off x="578888" y="1892832"/>
            <a:ext cx="2880828" cy="3071906"/>
          </a:xfrm>
        </p:spPr>
        <p:txBody>
          <a:bodyPr vert="horz" lIns="91440" tIns="45720" rIns="91440" bIns="45720" rtlCol="0" anchor="t">
            <a:normAutofit fontScale="90000"/>
          </a:bodyPr>
          <a:lstStyle/>
          <a:p>
            <a:pPr>
              <a:lnSpc>
                <a:spcPct val="100000"/>
              </a:lnSpc>
            </a:pPr>
            <a:r>
              <a:rPr lang="en-US" sz="3100" kern="1200" dirty="0">
                <a:solidFill>
                  <a:srgbClr val="FFFFFF"/>
                </a:solidFill>
                <a:latin typeface="+mj-lt"/>
                <a:ea typeface="+mj-ea"/>
                <a:cs typeface="+mj-cs"/>
              </a:rPr>
              <a:t>In October 2023, we celebrated International Older Persons Day.</a:t>
            </a: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2000" kern="1200" dirty="0">
                <a:solidFill>
                  <a:srgbClr val="FFFFFF"/>
                </a:solidFill>
                <a:latin typeface="+mj-lt"/>
                <a:ea typeface="+mj-ea"/>
                <a:cs typeface="+mj-cs"/>
              </a:rPr>
              <a:t>(and selected th</a:t>
            </a:r>
            <a:r>
              <a:rPr lang="en-US" sz="2000" dirty="0">
                <a:solidFill>
                  <a:srgbClr val="FFFFFF"/>
                </a:solidFill>
              </a:rPr>
              <a:t>e logo!)</a:t>
            </a:r>
            <a:br>
              <a:rPr lang="en-US" sz="2000" dirty="0">
                <a:solidFill>
                  <a:srgbClr val="FFFFFF"/>
                </a:solidFill>
              </a:rPr>
            </a:br>
            <a:br>
              <a:rPr lang="en-US" sz="2000" dirty="0">
                <a:solidFill>
                  <a:srgbClr val="FFFFFF"/>
                </a:solidFill>
              </a:rPr>
            </a:br>
            <a:endParaRPr lang="en-US" sz="2000" b="1" i="1" kern="1200" dirty="0">
              <a:solidFill>
                <a:srgbClr val="FF0000"/>
              </a:solidFill>
              <a:latin typeface="+mj-lt"/>
              <a:ea typeface="+mj-ea"/>
              <a:cs typeface="+mj-cs"/>
            </a:endParaRPr>
          </a:p>
        </p:txBody>
      </p:sp>
      <p:pic>
        <p:nvPicPr>
          <p:cNvPr id="5" name="Content Placeholder 4">
            <a:extLst>
              <a:ext uri="{FF2B5EF4-FFF2-40B4-BE49-F238E27FC236}">
                <a16:creationId xmlns:a16="http://schemas.microsoft.com/office/drawing/2014/main" id="{D56FB8A9-2217-4AAA-A898-8685070AEB1E}"/>
              </a:ext>
            </a:extLst>
          </p:cNvPr>
          <p:cNvPicPr>
            <a:picLocks noGrp="1" noChangeAspect="1"/>
          </p:cNvPicPr>
          <p:nvPr>
            <p:ph idx="1"/>
          </p:nvPr>
        </p:nvPicPr>
        <p:blipFill>
          <a:blip r:embed="rId2"/>
          <a:stretch>
            <a:fillRect/>
          </a:stretch>
        </p:blipFill>
        <p:spPr>
          <a:xfrm>
            <a:off x="4490276" y="854827"/>
            <a:ext cx="7225748" cy="5148345"/>
          </a:xfrm>
          <a:prstGeom prst="rect">
            <a:avLst/>
          </a:prstGeom>
        </p:spPr>
      </p:pic>
      <p:pic>
        <p:nvPicPr>
          <p:cNvPr id="4" name="Picture 3">
            <a:extLst>
              <a:ext uri="{FF2B5EF4-FFF2-40B4-BE49-F238E27FC236}">
                <a16:creationId xmlns:a16="http://schemas.microsoft.com/office/drawing/2014/main" id="{EA2F6718-D0A7-645C-F4A1-2A7C2682A7B7}"/>
              </a:ext>
            </a:extLst>
          </p:cNvPr>
          <p:cNvPicPr>
            <a:picLocks noChangeAspect="1"/>
          </p:cNvPicPr>
          <p:nvPr/>
        </p:nvPicPr>
        <p:blipFill>
          <a:blip r:embed="rId3"/>
          <a:stretch>
            <a:fillRect/>
          </a:stretch>
        </p:blipFill>
        <p:spPr>
          <a:xfrm>
            <a:off x="792646" y="4526517"/>
            <a:ext cx="2077775" cy="2095206"/>
          </a:xfrm>
          <a:prstGeom prst="rect">
            <a:avLst/>
          </a:prstGeom>
        </p:spPr>
      </p:pic>
    </p:spTree>
    <p:extLst>
      <p:ext uri="{BB962C8B-B14F-4D97-AF65-F5344CB8AC3E}">
        <p14:creationId xmlns:p14="http://schemas.microsoft.com/office/powerpoint/2010/main" val="361016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D505E7-DD84-0FF8-73CF-65ACD5F5E5B6}"/>
              </a:ext>
            </a:extLst>
          </p:cNvPr>
          <p:cNvSpPr>
            <a:spLocks noGrp="1"/>
          </p:cNvSpPr>
          <p:nvPr>
            <p:ph type="title"/>
          </p:nvPr>
        </p:nvSpPr>
        <p:spPr>
          <a:xfrm>
            <a:off x="418225" y="1440406"/>
            <a:ext cx="3201366" cy="3956908"/>
          </a:xfrm>
        </p:spPr>
        <p:txBody>
          <a:bodyPr anchor="b">
            <a:noAutofit/>
          </a:bodyPr>
          <a:lstStyle/>
          <a:p>
            <a:pPr>
              <a:lnSpc>
                <a:spcPct val="100000"/>
              </a:lnSpc>
            </a:pPr>
            <a:r>
              <a:rPr lang="en-GB" sz="2800" dirty="0">
                <a:solidFill>
                  <a:srgbClr val="FFFFFF"/>
                </a:solidFill>
              </a:rPr>
              <a:t>In December 2023, we joined the Age Friendly Community of Practice, set up by the OPC for all Local Authorities in Wales to share best practice, innovate and collaborate.</a:t>
            </a:r>
          </a:p>
        </p:txBody>
      </p:sp>
      <p:pic>
        <p:nvPicPr>
          <p:cNvPr id="5" name="Content Placeholder 4" descr="A close-up of a logo&#10;&#10;Description automatically generated">
            <a:extLst>
              <a:ext uri="{FF2B5EF4-FFF2-40B4-BE49-F238E27FC236}">
                <a16:creationId xmlns:a16="http://schemas.microsoft.com/office/drawing/2014/main" id="{1789DAB5-09C7-A479-75F8-1F59BE4F2753}"/>
              </a:ext>
            </a:extLst>
          </p:cNvPr>
          <p:cNvPicPr>
            <a:picLocks noChangeAspect="1"/>
          </p:cNvPicPr>
          <p:nvPr/>
        </p:nvPicPr>
        <p:blipFill>
          <a:blip r:embed="rId2"/>
          <a:stretch>
            <a:fillRect/>
          </a:stretch>
        </p:blipFill>
        <p:spPr>
          <a:xfrm>
            <a:off x="4668472" y="1365448"/>
            <a:ext cx="6889826" cy="3387497"/>
          </a:xfrm>
          <a:prstGeom prst="rect">
            <a:avLst/>
          </a:prstGeom>
        </p:spPr>
      </p:pic>
    </p:spTree>
    <p:extLst>
      <p:ext uri="{BB962C8B-B14F-4D97-AF65-F5344CB8AC3E}">
        <p14:creationId xmlns:p14="http://schemas.microsoft.com/office/powerpoint/2010/main" val="409711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9781F1-FDF8-B6FC-C762-8410AF340151}"/>
              </a:ext>
            </a:extLst>
          </p:cNvPr>
          <p:cNvSpPr>
            <a:spLocks noGrp="1"/>
          </p:cNvSpPr>
          <p:nvPr>
            <p:ph type="title"/>
          </p:nvPr>
        </p:nvSpPr>
        <p:spPr>
          <a:xfrm>
            <a:off x="478728" y="1021397"/>
            <a:ext cx="3115265" cy="4815198"/>
          </a:xfrm>
        </p:spPr>
        <p:txBody>
          <a:bodyPr anchor="b">
            <a:noAutofit/>
          </a:bodyPr>
          <a:lstStyle/>
          <a:p>
            <a:pPr>
              <a:lnSpc>
                <a:spcPct val="100000"/>
              </a:lnSpc>
            </a:pPr>
            <a:r>
              <a:rPr lang="en-GB" sz="2800" dirty="0">
                <a:solidFill>
                  <a:srgbClr val="FFFFFF"/>
                </a:solidFill>
              </a:rPr>
              <a:t>Using the details of organisations that supported us with IOPD 2023 we set about pulling together an Age Friendly Ceredigion Directory for distribution around the county in</a:t>
            </a:r>
            <a:br>
              <a:rPr lang="en-GB" sz="2800" dirty="0">
                <a:solidFill>
                  <a:srgbClr val="FFFFFF"/>
                </a:solidFill>
              </a:rPr>
            </a:br>
            <a:r>
              <a:rPr lang="en-GB" sz="2800" dirty="0">
                <a:solidFill>
                  <a:srgbClr val="FFFFFF"/>
                </a:solidFill>
              </a:rPr>
              <a:t>April / May of 2024.</a:t>
            </a:r>
          </a:p>
        </p:txBody>
      </p:sp>
      <p:pic>
        <p:nvPicPr>
          <p:cNvPr id="13" name="Content Placeholder 12">
            <a:extLst>
              <a:ext uri="{FF2B5EF4-FFF2-40B4-BE49-F238E27FC236}">
                <a16:creationId xmlns:a16="http://schemas.microsoft.com/office/drawing/2014/main" id="{90A5E3FB-6337-D81B-3BCF-FA7D51E061E3}"/>
              </a:ext>
            </a:extLst>
          </p:cNvPr>
          <p:cNvPicPr>
            <a:picLocks noChangeAspect="1"/>
          </p:cNvPicPr>
          <p:nvPr/>
        </p:nvPicPr>
        <p:blipFill>
          <a:blip r:embed="rId2"/>
          <a:stretch>
            <a:fillRect/>
          </a:stretch>
        </p:blipFill>
        <p:spPr>
          <a:xfrm>
            <a:off x="4837363" y="1008551"/>
            <a:ext cx="2836868" cy="3877612"/>
          </a:xfrm>
          <a:prstGeom prst="rect">
            <a:avLst/>
          </a:prstGeom>
        </p:spPr>
      </p:pic>
      <p:pic>
        <p:nvPicPr>
          <p:cNvPr id="15" name="Picture 14">
            <a:extLst>
              <a:ext uri="{FF2B5EF4-FFF2-40B4-BE49-F238E27FC236}">
                <a16:creationId xmlns:a16="http://schemas.microsoft.com/office/drawing/2014/main" id="{233B9D8B-4F98-9CDB-63BA-086AE5B93F21}"/>
              </a:ext>
            </a:extLst>
          </p:cNvPr>
          <p:cNvPicPr>
            <a:picLocks noChangeAspect="1"/>
          </p:cNvPicPr>
          <p:nvPr/>
        </p:nvPicPr>
        <p:blipFill>
          <a:blip r:embed="rId3"/>
          <a:stretch>
            <a:fillRect/>
          </a:stretch>
        </p:blipFill>
        <p:spPr>
          <a:xfrm>
            <a:off x="8382881" y="1008551"/>
            <a:ext cx="2750785" cy="3877612"/>
          </a:xfrm>
          <a:prstGeom prst="rect">
            <a:avLst/>
          </a:prstGeom>
        </p:spPr>
      </p:pic>
      <p:sp>
        <p:nvSpPr>
          <p:cNvPr id="16" name="TextBox 15">
            <a:extLst>
              <a:ext uri="{FF2B5EF4-FFF2-40B4-BE49-F238E27FC236}">
                <a16:creationId xmlns:a16="http://schemas.microsoft.com/office/drawing/2014/main" id="{7E882A6A-8B2C-2E34-C068-73394C1B4649}"/>
              </a:ext>
            </a:extLst>
          </p:cNvPr>
          <p:cNvSpPr txBox="1"/>
          <p:nvPr/>
        </p:nvSpPr>
        <p:spPr>
          <a:xfrm>
            <a:off x="4616611" y="5425214"/>
            <a:ext cx="1690066" cy="954107"/>
          </a:xfrm>
          <a:prstGeom prst="rect">
            <a:avLst/>
          </a:prstGeom>
          <a:noFill/>
        </p:spPr>
        <p:txBody>
          <a:bodyPr wrap="square" rtlCol="0">
            <a:spAutoFit/>
          </a:bodyPr>
          <a:lstStyle/>
          <a:p>
            <a:pPr defTabSz="603504"/>
            <a:r>
              <a:rPr lang="en-GB" sz="1400" i="1" dirty="0">
                <a:solidFill>
                  <a:srgbClr val="000000"/>
                </a:solidFill>
              </a:rPr>
              <a:t>“ </a:t>
            </a:r>
            <a:r>
              <a:rPr lang="en-GB" sz="1400" i="1" kern="1200" dirty="0">
                <a:solidFill>
                  <a:srgbClr val="000000"/>
                </a:solidFill>
                <a:ea typeface="+mn-ea"/>
                <a:cs typeface="+mn-cs"/>
              </a:rPr>
              <a:t>Thought the booklet was a brilliant idea lots of useful information. ”</a:t>
            </a:r>
            <a:endParaRPr lang="en-GB" sz="2400" i="1" dirty="0"/>
          </a:p>
        </p:txBody>
      </p:sp>
      <p:sp>
        <p:nvSpPr>
          <p:cNvPr id="17" name="TextBox 16">
            <a:extLst>
              <a:ext uri="{FF2B5EF4-FFF2-40B4-BE49-F238E27FC236}">
                <a16:creationId xmlns:a16="http://schemas.microsoft.com/office/drawing/2014/main" id="{D1286927-ACC6-B17A-3F8F-045CF336B9F3}"/>
              </a:ext>
            </a:extLst>
          </p:cNvPr>
          <p:cNvSpPr txBox="1"/>
          <p:nvPr/>
        </p:nvSpPr>
        <p:spPr>
          <a:xfrm>
            <a:off x="6788208" y="5425214"/>
            <a:ext cx="1561367" cy="523220"/>
          </a:xfrm>
          <a:prstGeom prst="rect">
            <a:avLst/>
          </a:prstGeom>
          <a:noFill/>
        </p:spPr>
        <p:txBody>
          <a:bodyPr wrap="square" rtlCol="0">
            <a:spAutoFit/>
          </a:bodyPr>
          <a:lstStyle/>
          <a:p>
            <a:pPr defTabSz="603504"/>
            <a:r>
              <a:rPr lang="en-GB" sz="1400" i="1" dirty="0">
                <a:solidFill>
                  <a:srgbClr val="000000"/>
                </a:solidFill>
              </a:rPr>
              <a:t>“ </a:t>
            </a:r>
            <a:r>
              <a:rPr lang="en-GB" sz="1400" i="1" kern="1200" dirty="0">
                <a:solidFill>
                  <a:srgbClr val="000000"/>
                </a:solidFill>
                <a:ea typeface="+mn-ea"/>
                <a:cs typeface="+mn-cs"/>
              </a:rPr>
              <a:t>Excellent booklet, does its job. ”  </a:t>
            </a:r>
            <a:endParaRPr lang="en-GB" sz="2400" i="1" dirty="0"/>
          </a:p>
        </p:txBody>
      </p:sp>
      <p:sp>
        <p:nvSpPr>
          <p:cNvPr id="18" name="TextBox 17">
            <a:extLst>
              <a:ext uri="{FF2B5EF4-FFF2-40B4-BE49-F238E27FC236}">
                <a16:creationId xmlns:a16="http://schemas.microsoft.com/office/drawing/2014/main" id="{6F4DAA7A-2283-F980-F04D-A1B42DC74314}"/>
              </a:ext>
            </a:extLst>
          </p:cNvPr>
          <p:cNvSpPr txBox="1"/>
          <p:nvPr/>
        </p:nvSpPr>
        <p:spPr>
          <a:xfrm>
            <a:off x="8793416" y="5405139"/>
            <a:ext cx="2778469" cy="1200329"/>
          </a:xfrm>
          <a:prstGeom prst="rect">
            <a:avLst/>
          </a:prstGeom>
          <a:noFill/>
        </p:spPr>
        <p:txBody>
          <a:bodyPr wrap="square" rtlCol="0">
            <a:spAutoFit/>
          </a:bodyPr>
          <a:lstStyle/>
          <a:p>
            <a:pPr defTabSz="603504"/>
            <a:r>
              <a:rPr lang="en-GB" sz="1200" i="1" dirty="0">
                <a:solidFill>
                  <a:srgbClr val="000000"/>
                </a:solidFill>
              </a:rPr>
              <a:t>“ </a:t>
            </a:r>
            <a:r>
              <a:rPr lang="en-GB" sz="1200" i="1" kern="1200" dirty="0">
                <a:solidFill>
                  <a:srgbClr val="000000"/>
                </a:solidFill>
                <a:latin typeface="+mn-lt"/>
                <a:ea typeface="+mn-ea"/>
                <a:cs typeface="+mn-cs"/>
              </a:rPr>
              <a:t>You very kindly dropped off 25 copies of the ‘Age friendly Ceredigion directory’ a couple of weeks ago, as anticipated with a mainly elderly population they have gone down exceedingly well and we do not have any left. ”  </a:t>
            </a:r>
            <a:endParaRPr lang="en-GB" sz="1200" i="1" dirty="0"/>
          </a:p>
        </p:txBody>
      </p:sp>
    </p:spTree>
    <p:extLst>
      <p:ext uri="{BB962C8B-B14F-4D97-AF65-F5344CB8AC3E}">
        <p14:creationId xmlns:p14="http://schemas.microsoft.com/office/powerpoint/2010/main" val="328785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414BEE-C037-E9A1-5B81-3EAC226D531B}"/>
              </a:ext>
            </a:extLst>
          </p:cNvPr>
          <p:cNvSpPr>
            <a:spLocks noGrp="1"/>
          </p:cNvSpPr>
          <p:nvPr>
            <p:ph type="title"/>
          </p:nvPr>
        </p:nvSpPr>
        <p:spPr>
          <a:xfrm>
            <a:off x="579016" y="2795591"/>
            <a:ext cx="4422938" cy="3324872"/>
          </a:xfrm>
        </p:spPr>
        <p:txBody>
          <a:bodyPr anchor="b">
            <a:normAutofit fontScale="90000"/>
          </a:bodyPr>
          <a:lstStyle/>
          <a:p>
            <a:pPr>
              <a:lnSpc>
                <a:spcPct val="100000"/>
              </a:lnSpc>
            </a:pPr>
            <a:r>
              <a:rPr lang="en-GB" sz="2700" dirty="0">
                <a:solidFill>
                  <a:srgbClr val="FFFFFF"/>
                </a:solidFill>
              </a:rPr>
              <a:t>While waiting for the Age Friendly Directory to be published, January- April 2024 we carried out a Walkability Audit of Ceredigion</a:t>
            </a:r>
            <a:br>
              <a:rPr lang="en-GB" sz="3400" dirty="0">
                <a:solidFill>
                  <a:srgbClr val="FFFFFF"/>
                </a:solidFill>
              </a:rPr>
            </a:br>
            <a:br>
              <a:rPr lang="en-GB" sz="3400" dirty="0">
                <a:solidFill>
                  <a:srgbClr val="FFFFFF"/>
                </a:solidFill>
              </a:rPr>
            </a:br>
            <a:r>
              <a:rPr lang="en-GB" sz="2000" dirty="0">
                <a:solidFill>
                  <a:srgbClr val="FFFFFF"/>
                </a:solidFill>
              </a:rPr>
              <a:t>(29 Towns and villages around Ceredigion)</a:t>
            </a:r>
            <a:br>
              <a:rPr lang="en-GB" sz="3400" dirty="0">
                <a:solidFill>
                  <a:srgbClr val="FFFFFF"/>
                </a:solidFill>
              </a:rPr>
            </a:br>
            <a:br>
              <a:rPr lang="en-GB" sz="3400" dirty="0">
                <a:solidFill>
                  <a:srgbClr val="FFFFFF"/>
                </a:solidFill>
              </a:rPr>
            </a:br>
            <a:r>
              <a:rPr lang="en-GB" sz="2700" dirty="0">
                <a:solidFill>
                  <a:srgbClr val="FFFFFF"/>
                </a:solidFill>
              </a:rPr>
              <a:t>and recently we completed an audit of Accessibility to Public Buildings from June - August 2024, which we developed ourselves and will share with the Community of Practice once evaluated.</a:t>
            </a:r>
          </a:p>
        </p:txBody>
      </p:sp>
      <p:sp>
        <p:nvSpPr>
          <p:cNvPr id="3" name="Content Placeholder 2">
            <a:extLst>
              <a:ext uri="{FF2B5EF4-FFF2-40B4-BE49-F238E27FC236}">
                <a16:creationId xmlns:a16="http://schemas.microsoft.com/office/drawing/2014/main" id="{136C47D3-5B65-5A56-7229-3E1E38C0FAB0}"/>
              </a:ext>
            </a:extLst>
          </p:cNvPr>
          <p:cNvSpPr>
            <a:spLocks noGrp="1"/>
          </p:cNvSpPr>
          <p:nvPr>
            <p:ph idx="1"/>
          </p:nvPr>
        </p:nvSpPr>
        <p:spPr>
          <a:xfrm>
            <a:off x="6149252" y="528085"/>
            <a:ext cx="5473700" cy="5801827"/>
          </a:xfrm>
        </p:spPr>
        <p:txBody>
          <a:bodyPr anchor="ctr">
            <a:noAutofit/>
          </a:bodyPr>
          <a:lstStyle/>
          <a:p>
            <a:pPr marL="0" indent="0">
              <a:lnSpc>
                <a:spcPct val="100000"/>
              </a:lnSpc>
              <a:buNone/>
            </a:pPr>
            <a:r>
              <a:rPr lang="en-GB" sz="2000" dirty="0"/>
              <a:t>Using the Irish Walkability Tool (recommended by the OPC), we assessed the following:</a:t>
            </a:r>
          </a:p>
          <a:p>
            <a:pPr marL="0" indent="0">
              <a:lnSpc>
                <a:spcPct val="100000"/>
              </a:lnSpc>
              <a:buNone/>
            </a:pPr>
            <a:endParaRPr lang="en-GB" sz="2400" dirty="0"/>
          </a:p>
          <a:p>
            <a:pPr>
              <a:lnSpc>
                <a:spcPct val="150000"/>
              </a:lnSpc>
            </a:pPr>
            <a:r>
              <a:rPr lang="en-GB" sz="2400" b="1" dirty="0"/>
              <a:t>Footpaths</a:t>
            </a:r>
          </a:p>
          <a:p>
            <a:pPr>
              <a:lnSpc>
                <a:spcPct val="150000"/>
              </a:lnSpc>
            </a:pPr>
            <a:r>
              <a:rPr lang="en-GB" sz="2400" b="1" dirty="0"/>
              <a:t>Facilities</a:t>
            </a:r>
          </a:p>
          <a:p>
            <a:pPr>
              <a:lnSpc>
                <a:spcPct val="150000"/>
              </a:lnSpc>
            </a:pPr>
            <a:r>
              <a:rPr lang="en-GB" sz="2400" b="1" dirty="0"/>
              <a:t>Crossing the road</a:t>
            </a:r>
          </a:p>
          <a:p>
            <a:pPr>
              <a:lnSpc>
                <a:spcPct val="150000"/>
              </a:lnSpc>
            </a:pPr>
            <a:r>
              <a:rPr lang="en-GB" sz="2400" b="1" dirty="0"/>
              <a:t>Road user behaviour</a:t>
            </a:r>
          </a:p>
          <a:p>
            <a:pPr>
              <a:lnSpc>
                <a:spcPct val="150000"/>
              </a:lnSpc>
            </a:pPr>
            <a:r>
              <a:rPr lang="en-GB" sz="2400" b="1" dirty="0"/>
              <a:t>Safety</a:t>
            </a:r>
          </a:p>
          <a:p>
            <a:pPr>
              <a:lnSpc>
                <a:spcPct val="150000"/>
              </a:lnSpc>
            </a:pPr>
            <a:r>
              <a:rPr lang="en-GB" sz="2400" b="1" dirty="0"/>
              <a:t>Look and feel </a:t>
            </a:r>
          </a:p>
          <a:p>
            <a:pPr>
              <a:lnSpc>
                <a:spcPct val="150000"/>
              </a:lnSpc>
            </a:pPr>
            <a:r>
              <a:rPr lang="en-GB" sz="2400" b="1" dirty="0"/>
              <a:t>Outside the school gates</a:t>
            </a:r>
          </a:p>
        </p:txBody>
      </p:sp>
    </p:spTree>
    <p:extLst>
      <p:ext uri="{BB962C8B-B14F-4D97-AF65-F5344CB8AC3E}">
        <p14:creationId xmlns:p14="http://schemas.microsoft.com/office/powerpoint/2010/main" val="489509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860</TotalTime>
  <Words>901</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Lato</vt:lpstr>
      <vt:lpstr>Office Theme</vt:lpstr>
      <vt:lpstr>PowerPoint Presentation</vt:lpstr>
      <vt:lpstr>What is an Age-Friendly Community?</vt:lpstr>
      <vt:lpstr>The World Health Organisation (WHO) describes age-friendly communities as being places in which older people, communities, policies, services, settings and structures work together in partnership to support and enable us all to age well. </vt:lpstr>
      <vt:lpstr>The story so far </vt:lpstr>
      <vt:lpstr>PowerPoint Presentation</vt:lpstr>
      <vt:lpstr>In October 2023, we celebrated International Older Persons Day.  (and selected the logo!)  </vt:lpstr>
      <vt:lpstr>In December 2023, we joined the Age Friendly Community of Practice, set up by the OPC for all Local Authorities in Wales to share best practice, innovate and collaborate.</vt:lpstr>
      <vt:lpstr>Using the details of organisations that supported us with IOPD 2023 we set about pulling together an Age Friendly Ceredigion Directory for distribution around the county in April / May of 2024.</vt:lpstr>
      <vt:lpstr>While waiting for the Age Friendly Directory to be published, January- April 2024 we carried out a Walkability Audit of Ceredigion  (29 Towns and villages around Ceredigion)  and recently we completed an audit of Accessibility to Public Buildings from June - August 2024, which we developed ourselves and will share with the Community of Practice once evaluated.</vt:lpstr>
      <vt:lpstr>In December 2023 we recruited a Community Group Facilitator</vt:lpstr>
      <vt:lpstr>But how could it work?   What would it be like?</vt:lpstr>
      <vt:lpstr>PowerPoint Presentation</vt:lpstr>
      <vt:lpstr> Timeline 24 / 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Walters</dc:creator>
  <cp:lastModifiedBy>Robin Stanley</cp:lastModifiedBy>
  <cp:revision>29</cp:revision>
  <dcterms:created xsi:type="dcterms:W3CDTF">2024-05-21T10:17:29Z</dcterms:created>
  <dcterms:modified xsi:type="dcterms:W3CDTF">2024-10-11T10:56:41Z</dcterms:modified>
</cp:coreProperties>
</file>