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58" r:id="rId5"/>
    <p:sldId id="261" r:id="rId6"/>
    <p:sldId id="260" r:id="rId7"/>
    <p:sldId id="266" r:id="rId8"/>
    <p:sldId id="262" r:id="rId9"/>
    <p:sldId id="263" r:id="rId10"/>
    <p:sldId id="264" r:id="rId11"/>
    <p:sldId id="273" r:id="rId12"/>
    <p:sldId id="27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BD77B-8187-4C99-B191-B716D04FCA9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B4EA59-90A8-4840-A813-A843CF43E13E}">
      <dgm:prSet custT="1"/>
      <dgm:spPr/>
      <dgm:t>
        <a:bodyPr/>
        <a:lstStyle/>
        <a:p>
          <a:r>
            <a:rPr lang="en-GB" sz="1600" i="1" dirty="0"/>
            <a:t>“ </a:t>
          </a:r>
          <a:r>
            <a:rPr lang="en-GB" sz="1600" i="1" dirty="0" err="1"/>
            <a:t>mae</a:t>
          </a:r>
          <a:r>
            <a:rPr lang="en-GB" sz="1600" i="1" dirty="0"/>
            <a:t> </a:t>
          </a:r>
          <a:r>
            <a:rPr lang="en-GB" sz="1600" i="1" dirty="0" err="1"/>
            <a:t>angen</a:t>
          </a:r>
          <a:r>
            <a:rPr lang="en-GB" sz="1600" i="1" dirty="0"/>
            <a:t> </a:t>
          </a:r>
          <a:r>
            <a:rPr lang="en-GB" sz="1600" i="1" dirty="0" err="1"/>
            <a:t>danfon</a:t>
          </a:r>
          <a:r>
            <a:rPr lang="en-GB" sz="1600" i="1" dirty="0"/>
            <a:t> </a:t>
          </a:r>
          <a:r>
            <a:rPr lang="en-GB" sz="1600" i="1" dirty="0" err="1"/>
            <a:t>mwy</a:t>
          </a:r>
          <a:r>
            <a:rPr lang="en-GB" sz="1600" i="1" dirty="0"/>
            <a:t> o </a:t>
          </a:r>
          <a:r>
            <a:rPr lang="en-GB" sz="1600" i="1" dirty="0" err="1"/>
            <a:t>wybodaeth</a:t>
          </a:r>
          <a:r>
            <a:rPr lang="en-GB" sz="1600" i="1" dirty="0"/>
            <a:t> </a:t>
          </a:r>
          <a:r>
            <a:rPr lang="en-GB" sz="1600" i="1" dirty="0" err="1"/>
            <a:t>allan</a:t>
          </a:r>
          <a:r>
            <a:rPr lang="en-GB" sz="1600" i="1" dirty="0"/>
            <a:t> </a:t>
          </a:r>
          <a:r>
            <a:rPr lang="en-GB" sz="1600" i="1" dirty="0" err="1"/>
            <a:t>i</a:t>
          </a:r>
          <a:r>
            <a:rPr lang="en-GB" sz="1600" i="1" dirty="0"/>
            <a:t> </a:t>
          </a:r>
          <a:r>
            <a:rPr lang="en-GB" sz="1600" i="1" dirty="0" err="1"/>
            <a:t>bobl</a:t>
          </a:r>
          <a:r>
            <a:rPr lang="en-GB" sz="1600" i="1" dirty="0"/>
            <a:t> </a:t>
          </a:r>
          <a:r>
            <a:rPr lang="en-GB" sz="1600" i="1" dirty="0" err="1"/>
            <a:t>hyn</a:t>
          </a:r>
          <a:r>
            <a:rPr lang="en-GB" sz="1600" i="1" dirty="0"/>
            <a:t>, </a:t>
          </a:r>
          <a:r>
            <a:rPr lang="en-GB" sz="1600" i="1" dirty="0" err="1"/>
            <a:t>debyg</a:t>
          </a:r>
          <a:r>
            <a:rPr lang="en-GB" sz="1600" i="1" dirty="0"/>
            <a:t> </a:t>
          </a:r>
          <a:r>
            <a:rPr lang="en-GB" sz="1600" i="1" dirty="0" err="1"/>
            <a:t>i’r</a:t>
          </a:r>
          <a:r>
            <a:rPr lang="en-GB" sz="1600" i="1" dirty="0"/>
            <a:t> </a:t>
          </a:r>
          <a:r>
            <a:rPr lang="en-GB" sz="1600" i="1" dirty="0" err="1"/>
            <a:t>taflen</a:t>
          </a:r>
          <a:r>
            <a:rPr lang="en-GB" sz="1600" i="1" dirty="0"/>
            <a:t> </a:t>
          </a:r>
          <a:r>
            <a:rPr lang="en-GB" sz="1600" i="1" dirty="0" err="1"/>
            <a:t>costau</a:t>
          </a:r>
          <a:r>
            <a:rPr lang="en-GB" sz="1600" i="1" dirty="0"/>
            <a:t> </a:t>
          </a:r>
          <a:r>
            <a:rPr lang="en-GB" sz="1600" i="1" dirty="0" err="1"/>
            <a:t>byw</a:t>
          </a:r>
          <a:r>
            <a:rPr lang="en-GB" sz="1600" i="1" dirty="0"/>
            <a:t> a </a:t>
          </a:r>
          <a:r>
            <a:rPr lang="en-GB" sz="1600" i="1" dirty="0" err="1"/>
            <a:t>oedd</a:t>
          </a:r>
          <a:r>
            <a:rPr lang="en-GB" sz="1600" i="1" dirty="0"/>
            <a:t> </a:t>
          </a:r>
          <a:r>
            <a:rPr lang="en-GB" sz="1600" i="1" dirty="0" err="1"/>
            <a:t>yn</a:t>
          </a:r>
          <a:r>
            <a:rPr lang="en-GB" sz="1600" i="1" dirty="0"/>
            <a:t> </a:t>
          </a:r>
          <a:r>
            <a:rPr lang="en-GB" sz="1600" i="1" dirty="0" err="1"/>
            <a:t>llawn</a:t>
          </a:r>
          <a:r>
            <a:rPr lang="en-GB" sz="1600" i="1" dirty="0"/>
            <a:t> </a:t>
          </a:r>
          <a:r>
            <a:rPr lang="en-GB" sz="1600" i="1" dirty="0" err="1"/>
            <a:t>wybodaeth</a:t>
          </a:r>
          <a:r>
            <a:rPr lang="en-GB" sz="1600" i="1" dirty="0"/>
            <a:t>’’</a:t>
          </a:r>
          <a:endParaRPr lang="en-US" sz="1600" dirty="0"/>
        </a:p>
      </dgm:t>
    </dgm:pt>
    <dgm:pt modelId="{18E6DE0D-1B42-4EFD-A5F9-8B18E3421227}" type="parTrans" cxnId="{F958F1D4-E9AE-4723-BFA7-EF1F99B4B02E}">
      <dgm:prSet/>
      <dgm:spPr/>
      <dgm:t>
        <a:bodyPr/>
        <a:lstStyle/>
        <a:p>
          <a:endParaRPr lang="en-US"/>
        </a:p>
      </dgm:t>
    </dgm:pt>
    <dgm:pt modelId="{6DECFBF7-D37B-4748-8157-EDB64BB51AF4}" type="sibTrans" cxnId="{F958F1D4-E9AE-4723-BFA7-EF1F99B4B02E}">
      <dgm:prSet/>
      <dgm:spPr/>
      <dgm:t>
        <a:bodyPr/>
        <a:lstStyle/>
        <a:p>
          <a:endParaRPr lang="en-US"/>
        </a:p>
      </dgm:t>
    </dgm:pt>
    <dgm:pt modelId="{91EDBBE9-9E15-457D-B1F2-69E62F13347A}">
      <dgm:prSet custT="1"/>
      <dgm:spPr/>
      <dgm:t>
        <a:bodyPr/>
        <a:lstStyle/>
        <a:p>
          <a:br>
            <a:rPr lang="en-GB" sz="1600" i="1" dirty="0"/>
          </a:br>
          <a:br>
            <a:rPr lang="en-GB" sz="1600" i="1" dirty="0"/>
          </a:br>
          <a:br>
            <a:rPr lang="en-GB" sz="1600" i="1" dirty="0"/>
          </a:br>
          <a:br>
            <a:rPr lang="en-GB" sz="1600" i="1" dirty="0"/>
          </a:br>
          <a:br>
            <a:rPr lang="en-GB" sz="1600" i="1" dirty="0"/>
          </a:br>
          <a:r>
            <a:rPr lang="en-GB" sz="1600" i="1" dirty="0" err="1"/>
            <a:t>Bu'n</a:t>
          </a:r>
          <a:r>
            <a:rPr lang="en-GB" sz="1600" i="1" dirty="0"/>
            <a:t> </a:t>
          </a:r>
          <a:r>
            <a:rPr lang="en-GB" sz="1600" i="1" dirty="0" err="1"/>
            <a:t>rhaid</a:t>
          </a:r>
          <a:r>
            <a:rPr lang="en-GB" sz="1600" i="1" dirty="0"/>
            <a:t> </a:t>
          </a:r>
          <a:r>
            <a:rPr lang="en-GB" sz="1600" i="1" dirty="0" err="1"/>
            <a:t>i</a:t>
          </a:r>
          <a:r>
            <a:rPr lang="en-GB" sz="1600" i="1" dirty="0"/>
            <a:t> mi </a:t>
          </a:r>
          <a:r>
            <a:rPr lang="en-GB" sz="1600" i="1" dirty="0" err="1"/>
            <a:t>ymweld</a:t>
          </a:r>
          <a:r>
            <a:rPr lang="en-GB" sz="1600" i="1" dirty="0"/>
            <a:t> </a:t>
          </a:r>
          <a:r>
            <a:rPr lang="en-GB" sz="1600" i="1" dirty="0" err="1"/>
            <a:t>â'r</a:t>
          </a:r>
          <a:r>
            <a:rPr lang="en-GB" sz="1600" i="1" dirty="0"/>
            <a:t> </a:t>
          </a:r>
          <a:r>
            <a:rPr lang="en-GB" sz="1600" i="1" dirty="0" err="1"/>
            <a:t>Adran</a:t>
          </a:r>
          <a:r>
            <a:rPr lang="en-GB" sz="1600" i="1" dirty="0"/>
            <a:t> </a:t>
          </a:r>
          <a:r>
            <a:rPr lang="en-GB" sz="1600" i="1" dirty="0" err="1"/>
            <a:t>Mân</a:t>
          </a:r>
          <a:r>
            <a:rPr lang="en-GB" sz="1600" i="1" dirty="0"/>
            <a:t> </a:t>
          </a:r>
          <a:r>
            <a:rPr lang="en-GB" sz="1600" i="1" dirty="0" err="1"/>
            <a:t>Anafiadau</a:t>
          </a:r>
          <a:r>
            <a:rPr lang="en-GB" sz="1600" i="1" dirty="0"/>
            <a:t> </a:t>
          </a:r>
          <a:r>
            <a:rPr lang="en-GB" sz="1600" i="1" dirty="0" err="1"/>
            <a:t>yma</a:t>
          </a:r>
          <a:r>
            <a:rPr lang="en-GB" sz="1600" i="1" dirty="0"/>
            <a:t>. </a:t>
          </a:r>
          <a:r>
            <a:rPr lang="en-GB" sz="1600" i="1" dirty="0" err="1"/>
            <a:t>Profiad</a:t>
          </a:r>
          <a:r>
            <a:rPr lang="en-GB" sz="1600" i="1" dirty="0"/>
            <a:t> </a:t>
          </a:r>
          <a:r>
            <a:rPr lang="en-GB" sz="1600" i="1" dirty="0" err="1"/>
            <a:t>gwych</a:t>
          </a:r>
          <a:r>
            <a:rPr lang="en-GB" sz="1600" i="1" dirty="0"/>
            <a:t>. </a:t>
          </a:r>
          <a:r>
            <a:rPr lang="en-GB" sz="1600" i="1" dirty="0" err="1"/>
            <a:t>Roedd</a:t>
          </a:r>
          <a:r>
            <a:rPr lang="en-GB" sz="1600" i="1" dirty="0"/>
            <a:t> </a:t>
          </a:r>
          <a:r>
            <a:rPr lang="en-GB" sz="1600" i="1" dirty="0" err="1"/>
            <a:t>pawb</a:t>
          </a:r>
          <a:r>
            <a:rPr lang="en-GB" sz="1600" i="1" dirty="0"/>
            <a:t>, </a:t>
          </a:r>
          <a:r>
            <a:rPr lang="en-GB" sz="1600" i="1" dirty="0" err="1"/>
            <a:t>o'r</a:t>
          </a:r>
          <a:r>
            <a:rPr lang="en-GB" sz="1600" i="1" dirty="0"/>
            <a:t> </a:t>
          </a:r>
          <a:r>
            <a:rPr lang="en-GB" sz="1600" i="1" dirty="0" err="1"/>
            <a:t>dderbynfa</a:t>
          </a:r>
          <a:r>
            <a:rPr lang="en-GB" sz="1600" i="1" dirty="0"/>
            <a:t> </a:t>
          </a:r>
          <a:r>
            <a:rPr lang="en-GB" sz="1600" i="1" dirty="0" err="1"/>
            <a:t>i'r</a:t>
          </a:r>
          <a:r>
            <a:rPr lang="en-GB" sz="1600" i="1" dirty="0"/>
            <a:t> staff </a:t>
          </a:r>
          <a:r>
            <a:rPr lang="en-GB" sz="1600" i="1" dirty="0" err="1"/>
            <a:t>meddygol</a:t>
          </a:r>
          <a:r>
            <a:rPr lang="en-GB" sz="1600" i="1" dirty="0"/>
            <a:t> </a:t>
          </a:r>
          <a:r>
            <a:rPr lang="en-GB" sz="1600" i="1" dirty="0" err="1"/>
            <a:t>yn</a:t>
          </a:r>
          <a:r>
            <a:rPr lang="en-GB" sz="1600" i="1" dirty="0"/>
            <a:t> </a:t>
          </a:r>
          <a:r>
            <a:rPr lang="en-GB" sz="1600" i="1" dirty="0" err="1"/>
            <a:t>ardderchog</a:t>
          </a:r>
          <a:r>
            <a:rPr lang="en-GB" sz="1600" i="1" dirty="0"/>
            <a:t>. </a:t>
          </a:r>
          <a:r>
            <a:rPr lang="en-GB" sz="1600" i="1" dirty="0" err="1"/>
            <a:t>Doedd</a:t>
          </a:r>
          <a:r>
            <a:rPr lang="en-GB" sz="1600" i="1" dirty="0"/>
            <a:t> dim </a:t>
          </a:r>
          <a:r>
            <a:rPr lang="en-GB" sz="1600" i="1" dirty="0" err="1"/>
            <a:t>byd</a:t>
          </a:r>
          <a:r>
            <a:rPr lang="en-GB" sz="1600" i="1" dirty="0"/>
            <a:t> </a:t>
          </a:r>
          <a:r>
            <a:rPr lang="en-GB" sz="1600" i="1" dirty="0" err="1"/>
            <a:t>yn</a:t>
          </a:r>
          <a:r>
            <a:rPr lang="en-GB" sz="1600" i="1" dirty="0"/>
            <a:t> </a:t>
          </a:r>
          <a:r>
            <a:rPr lang="en-GB" sz="1600" i="1" dirty="0" err="1"/>
            <a:t>ormod</a:t>
          </a:r>
          <a:r>
            <a:rPr lang="en-GB" sz="1600" i="1" dirty="0"/>
            <a:t> o </a:t>
          </a:r>
          <a:r>
            <a:rPr lang="en-GB" sz="1600" i="1" dirty="0" err="1"/>
            <a:t>drafferth</a:t>
          </a:r>
          <a:r>
            <a:rPr lang="en-GB" sz="1600" i="1" dirty="0"/>
            <a:t>."</a:t>
          </a:r>
        </a:p>
        <a:p>
          <a:r>
            <a:rPr lang="en-GB" sz="1600" i="1" dirty="0"/>
            <a:t> </a:t>
          </a:r>
        </a:p>
        <a:p>
          <a:endParaRPr lang="en-GB" sz="1600" i="1" dirty="0"/>
        </a:p>
        <a:p>
          <a:endParaRPr lang="en-GB" sz="1600" i="1" dirty="0"/>
        </a:p>
        <a:p>
          <a:endParaRPr lang="en-US" sz="1600" dirty="0"/>
        </a:p>
      </dgm:t>
    </dgm:pt>
    <dgm:pt modelId="{35A02B43-2CB1-4C5B-A8E1-63CE894451BD}" type="parTrans" cxnId="{33C0E5F4-C3D0-4F7A-9D6E-419B86314B00}">
      <dgm:prSet/>
      <dgm:spPr/>
      <dgm:t>
        <a:bodyPr/>
        <a:lstStyle/>
        <a:p>
          <a:endParaRPr lang="en-US"/>
        </a:p>
      </dgm:t>
    </dgm:pt>
    <dgm:pt modelId="{E0718D7A-43F1-43C7-B257-7665E84173F7}" type="sibTrans" cxnId="{33C0E5F4-C3D0-4F7A-9D6E-419B86314B00}">
      <dgm:prSet/>
      <dgm:spPr/>
      <dgm:t>
        <a:bodyPr/>
        <a:lstStyle/>
        <a:p>
          <a:endParaRPr lang="en-US"/>
        </a:p>
      </dgm:t>
    </dgm:pt>
    <dgm:pt modelId="{FA585ED3-0133-49B4-9A81-767F8944BD4D}">
      <dgm:prSet custT="1"/>
      <dgm:spPr/>
      <dgm:t>
        <a:bodyPr/>
        <a:lstStyle/>
        <a:p>
          <a:r>
            <a:rPr lang="en-GB" sz="1600" i="1" dirty="0"/>
            <a:t>"Mae </a:t>
          </a:r>
          <a:r>
            <a:rPr lang="en-GB" sz="1600" i="1" dirty="0" err="1"/>
            <a:t>strydoedd</a:t>
          </a:r>
          <a:r>
            <a:rPr lang="en-GB" sz="1600" i="1" dirty="0"/>
            <a:t> o </a:t>
          </a:r>
          <a:r>
            <a:rPr lang="en-GB" sz="1600" i="1" dirty="0" err="1"/>
            <a:t>gwmpas</a:t>
          </a:r>
          <a:r>
            <a:rPr lang="en-GB" sz="1600" i="1" dirty="0"/>
            <a:t> </a:t>
          </a:r>
          <a:r>
            <a:rPr lang="en-GB" sz="1600" i="1" dirty="0" err="1"/>
            <a:t>Aberteifi</a:t>
          </a:r>
          <a:r>
            <a:rPr lang="en-GB" sz="1600" i="1" dirty="0"/>
            <a:t> </a:t>
          </a:r>
          <a:r>
            <a:rPr lang="en-GB" sz="1600" i="1" dirty="0" err="1"/>
            <a:t>yn</a:t>
          </a:r>
          <a:r>
            <a:rPr lang="en-GB" sz="1600" i="1" dirty="0"/>
            <a:t> </a:t>
          </a:r>
          <a:r>
            <a:rPr lang="en-GB" sz="1600" i="1" dirty="0" err="1"/>
            <a:t>dda</a:t>
          </a:r>
          <a:r>
            <a:rPr lang="en-GB" sz="1600" i="1" dirty="0"/>
            <a:t> </a:t>
          </a:r>
          <a:r>
            <a:rPr lang="en-GB" sz="1600" i="1" dirty="0" err="1"/>
            <a:t>i</a:t>
          </a:r>
          <a:r>
            <a:rPr lang="en-GB" sz="1600" i="1" dirty="0"/>
            <a:t> </a:t>
          </a:r>
          <a:r>
            <a:rPr lang="en-GB" sz="1600" i="1" dirty="0" err="1"/>
            <a:t>sgwteri</a:t>
          </a:r>
          <a:r>
            <a:rPr lang="en-GB" sz="1600" i="1" dirty="0"/>
            <a:t> </a:t>
          </a:r>
          <a:r>
            <a:rPr lang="en-GB" sz="1600" i="1" dirty="0" err="1"/>
            <a:t>symudol</a:t>
          </a:r>
          <a:r>
            <a:rPr lang="en-GB" sz="1600" i="1" dirty="0"/>
            <a:t>." </a:t>
          </a:r>
        </a:p>
        <a:p>
          <a:endParaRPr lang="en-US" sz="1600" dirty="0"/>
        </a:p>
      </dgm:t>
    </dgm:pt>
    <dgm:pt modelId="{37D182C8-FB9C-4EAE-8746-D541C32260FC}" type="parTrans" cxnId="{45BAB0A5-B27D-4525-B283-0DCEB8C31BCE}">
      <dgm:prSet/>
      <dgm:spPr/>
      <dgm:t>
        <a:bodyPr/>
        <a:lstStyle/>
        <a:p>
          <a:endParaRPr lang="en-US"/>
        </a:p>
      </dgm:t>
    </dgm:pt>
    <dgm:pt modelId="{3F948BDE-45FC-4B50-A7A1-8A3E3042416A}" type="sibTrans" cxnId="{45BAB0A5-B27D-4525-B283-0DCEB8C31BCE}">
      <dgm:prSet/>
      <dgm:spPr/>
      <dgm:t>
        <a:bodyPr/>
        <a:lstStyle/>
        <a:p>
          <a:endParaRPr lang="en-US"/>
        </a:p>
      </dgm:t>
    </dgm:pt>
    <dgm:pt modelId="{ECF17D0A-C94C-4799-B29B-8EAF610A35CC}">
      <dgm:prSet custT="1"/>
      <dgm:spPr/>
      <dgm:t>
        <a:bodyPr/>
        <a:lstStyle/>
        <a:p>
          <a:endParaRPr lang="en-GB" sz="1600" i="1" dirty="0"/>
        </a:p>
        <a:p>
          <a:r>
            <a:rPr lang="en-GB" sz="1600" i="1" dirty="0"/>
            <a:t>‘’</a:t>
          </a:r>
          <a:r>
            <a:rPr lang="en-GB" sz="1600" i="1" dirty="0" err="1"/>
            <a:t>Rwyf</a:t>
          </a:r>
          <a:r>
            <a:rPr lang="en-GB" sz="1600" i="1" dirty="0"/>
            <a:t> </a:t>
          </a:r>
          <a:r>
            <a:rPr lang="en-GB" sz="1600" i="1" dirty="0" err="1"/>
            <a:t>wrth</a:t>
          </a:r>
          <a:r>
            <a:rPr lang="en-GB" sz="1600" i="1" dirty="0"/>
            <a:t> </a:t>
          </a:r>
          <a:r>
            <a:rPr lang="en-GB" sz="1600" i="1" dirty="0" err="1"/>
            <a:t>fy</a:t>
          </a:r>
          <a:r>
            <a:rPr lang="en-GB" sz="1600" i="1" dirty="0"/>
            <a:t> </a:t>
          </a:r>
          <a:r>
            <a:rPr lang="en-GB" sz="1600" i="1" dirty="0" err="1"/>
            <a:t>modd</a:t>
          </a:r>
          <a:r>
            <a:rPr lang="en-GB" sz="1600" i="1" dirty="0"/>
            <a:t> </a:t>
          </a:r>
          <a:r>
            <a:rPr lang="en-GB" sz="1600" i="1" dirty="0" err="1"/>
            <a:t>lle</a:t>
          </a:r>
          <a:r>
            <a:rPr lang="en-GB" sz="1600" i="1" dirty="0"/>
            <a:t> </a:t>
          </a:r>
          <a:r>
            <a:rPr lang="en-GB" sz="1600" i="1" dirty="0" err="1"/>
            <a:t>rwy'n</a:t>
          </a:r>
          <a:r>
            <a:rPr lang="en-GB" sz="1600" i="1" dirty="0"/>
            <a:t> </a:t>
          </a:r>
          <a:r>
            <a:rPr lang="en-GB" sz="1600" i="1" dirty="0" err="1"/>
            <a:t>byw</a:t>
          </a:r>
          <a:r>
            <a:rPr lang="en-GB" sz="1600" i="1" dirty="0"/>
            <a:t>. </a:t>
          </a:r>
          <a:r>
            <a:rPr lang="en-GB" sz="1600" i="1" dirty="0" err="1"/>
            <a:t>Symudon</a:t>
          </a:r>
          <a:r>
            <a:rPr lang="en-GB" sz="1600" i="1" dirty="0"/>
            <a:t> </a:t>
          </a:r>
          <a:r>
            <a:rPr lang="en-GB" sz="1600" i="1" dirty="0" err="1"/>
            <a:t>ni</a:t>
          </a:r>
          <a:r>
            <a:rPr lang="en-GB" sz="1600" i="1" dirty="0"/>
            <a:t> </a:t>
          </a:r>
          <a:r>
            <a:rPr lang="en-GB" sz="1600" i="1" dirty="0" err="1"/>
            <a:t>yma</a:t>
          </a:r>
          <a:r>
            <a:rPr lang="en-GB" sz="1600" i="1" dirty="0"/>
            <a:t> </a:t>
          </a:r>
          <a:r>
            <a:rPr lang="en-GB" sz="1600" i="1" dirty="0" err="1"/>
            <a:t>oherwydd</a:t>
          </a:r>
          <a:r>
            <a:rPr lang="en-GB" sz="1600" i="1" dirty="0"/>
            <a:t> </a:t>
          </a:r>
          <a:r>
            <a:rPr lang="en-GB" sz="1600" i="1" dirty="0" err="1"/>
            <a:t>ei</a:t>
          </a:r>
          <a:r>
            <a:rPr lang="en-GB" sz="1600" i="1" dirty="0"/>
            <a:t> </a:t>
          </a:r>
          <a:r>
            <a:rPr lang="en-GB" sz="1600" i="1" dirty="0" err="1"/>
            <a:t>fod</a:t>
          </a:r>
          <a:r>
            <a:rPr lang="en-GB" sz="1600" i="1" dirty="0"/>
            <a:t> </a:t>
          </a:r>
          <a:r>
            <a:rPr lang="en-GB" sz="1600" i="1" dirty="0" err="1"/>
            <a:t>yn</a:t>
          </a:r>
          <a:r>
            <a:rPr lang="en-GB" sz="1600" i="1" dirty="0"/>
            <a:t> </a:t>
          </a:r>
          <a:r>
            <a:rPr lang="en-GB" sz="1600" i="1" dirty="0" err="1"/>
            <a:t>gartref</a:t>
          </a:r>
          <a:r>
            <a:rPr lang="en-GB" sz="1600" i="1" dirty="0"/>
            <a:t> </a:t>
          </a:r>
          <a:r>
            <a:rPr lang="en-GB" sz="1600" i="1" dirty="0" err="1"/>
            <a:t>teuluol</a:t>
          </a:r>
          <a:r>
            <a:rPr lang="en-GB" sz="1600" i="1" dirty="0"/>
            <a:t> ac </a:t>
          </a:r>
          <a:r>
            <a:rPr lang="en-GB" sz="1600" i="1" dirty="0" err="1"/>
            <a:t>ar</a:t>
          </a:r>
          <a:r>
            <a:rPr lang="en-GB" sz="1600" i="1" dirty="0"/>
            <a:t> </a:t>
          </a:r>
          <a:r>
            <a:rPr lang="en-GB" sz="1600" i="1" dirty="0" err="1"/>
            <a:t>lan</a:t>
          </a:r>
          <a:r>
            <a:rPr lang="en-GB" sz="1600" i="1" dirty="0"/>
            <a:t> y </a:t>
          </a:r>
          <a:r>
            <a:rPr lang="en-GB" sz="1600" i="1" dirty="0" err="1"/>
            <a:t>môr</a:t>
          </a:r>
          <a:r>
            <a:rPr lang="en-GB" sz="1600" i="1" dirty="0"/>
            <a:t>. </a:t>
          </a:r>
          <a:r>
            <a:rPr lang="en-GB" sz="1600" i="1" dirty="0" err="1"/>
            <a:t>Rwy'n</a:t>
          </a:r>
          <a:r>
            <a:rPr lang="en-GB" sz="1600" i="1" dirty="0"/>
            <a:t> </a:t>
          </a:r>
          <a:r>
            <a:rPr lang="en-GB" sz="1600" i="1" dirty="0" err="1"/>
            <a:t>nofiwr</a:t>
          </a:r>
          <a:r>
            <a:rPr lang="en-GB" sz="1600" i="1" dirty="0"/>
            <a:t> </a:t>
          </a:r>
          <a:r>
            <a:rPr lang="en-GB" sz="1600" i="1" dirty="0" err="1"/>
            <a:t>môr</a:t>
          </a:r>
          <a:r>
            <a:rPr lang="en-GB" sz="1600" i="1" dirty="0"/>
            <a:t> </a:t>
          </a:r>
          <a:r>
            <a:rPr lang="en-GB" sz="1600" i="1" dirty="0" err="1"/>
            <a:t>oer</a:t>
          </a:r>
          <a:r>
            <a:rPr lang="en-GB" sz="1600" i="1" dirty="0"/>
            <a:t> ac </a:t>
          </a:r>
          <a:r>
            <a:rPr lang="en-GB" sz="1600" i="1" dirty="0" err="1"/>
            <a:t>rwy'n</a:t>
          </a:r>
          <a:r>
            <a:rPr lang="en-GB" sz="1600" i="1" dirty="0"/>
            <a:t> </a:t>
          </a:r>
          <a:r>
            <a:rPr lang="en-GB" sz="1600" i="1" dirty="0" err="1"/>
            <a:t>edrych</a:t>
          </a:r>
          <a:r>
            <a:rPr lang="en-GB" sz="1600" i="1" dirty="0"/>
            <a:t> </a:t>
          </a:r>
          <a:r>
            <a:rPr lang="en-GB" sz="1600" i="1" dirty="0" err="1"/>
            <a:t>ymlaen</a:t>
          </a:r>
          <a:r>
            <a:rPr lang="en-GB" sz="1600" i="1" dirty="0"/>
            <a:t> at </a:t>
          </a:r>
          <a:r>
            <a:rPr lang="en-GB" sz="1600" i="1" dirty="0" err="1"/>
            <a:t>fynd</a:t>
          </a:r>
          <a:r>
            <a:rPr lang="en-GB" sz="1600" i="1" dirty="0"/>
            <a:t> </a:t>
          </a:r>
          <a:r>
            <a:rPr lang="en-GB" sz="1600" i="1" dirty="0" err="1"/>
            <a:t>yn</a:t>
          </a:r>
          <a:r>
            <a:rPr lang="en-GB" sz="1600" i="1" dirty="0"/>
            <a:t> </a:t>
          </a:r>
          <a:r>
            <a:rPr lang="en-GB" sz="1600" i="1" dirty="0" err="1"/>
            <a:t>ôl</a:t>
          </a:r>
          <a:r>
            <a:rPr lang="en-GB" sz="1600" i="1" dirty="0"/>
            <a:t> </a:t>
          </a:r>
          <a:r>
            <a:rPr lang="en-GB" sz="1600" i="1" dirty="0" err="1"/>
            <a:t>allan</a:t>
          </a:r>
          <a:r>
            <a:rPr lang="en-GB" sz="1600" i="1" dirty="0"/>
            <a:t> </a:t>
          </a:r>
          <a:r>
            <a:rPr lang="en-GB" sz="1600" i="1" dirty="0" err="1"/>
            <a:t>yno</a:t>
          </a:r>
          <a:r>
            <a:rPr lang="en-GB" sz="1600" i="1" dirty="0"/>
            <a:t>, </a:t>
          </a:r>
          <a:r>
            <a:rPr lang="en-GB" sz="1600" i="1" dirty="0" err="1"/>
            <a:t>mae</a:t>
          </a:r>
          <a:r>
            <a:rPr lang="en-GB" sz="1600" i="1" dirty="0"/>
            <a:t> </a:t>
          </a:r>
          <a:r>
            <a:rPr lang="en-GB" sz="1600" i="1" dirty="0" err="1"/>
            <a:t>pobl</a:t>
          </a:r>
          <a:r>
            <a:rPr lang="en-GB" sz="1600" i="1" dirty="0"/>
            <a:t> </a:t>
          </a:r>
          <a:r>
            <a:rPr lang="en-GB" sz="1600" i="1" dirty="0" err="1"/>
            <a:t>yn</a:t>
          </a:r>
          <a:r>
            <a:rPr lang="en-GB" sz="1600" i="1" dirty="0"/>
            <a:t> </a:t>
          </a:r>
          <a:r>
            <a:rPr lang="en-GB" sz="1600" i="1" dirty="0" err="1"/>
            <a:t>gyfeillgar</a:t>
          </a:r>
          <a:r>
            <a:rPr lang="en-GB" sz="1600" i="1" dirty="0"/>
            <a:t>." </a:t>
          </a:r>
        </a:p>
        <a:p>
          <a:endParaRPr lang="en-US" sz="1600" dirty="0"/>
        </a:p>
      </dgm:t>
    </dgm:pt>
    <dgm:pt modelId="{98D6C01C-FF01-417E-B580-CEEA2D39EF2C}" type="parTrans" cxnId="{D14B34EE-9408-4268-ADFC-5E0E23DB25E7}">
      <dgm:prSet/>
      <dgm:spPr/>
      <dgm:t>
        <a:bodyPr/>
        <a:lstStyle/>
        <a:p>
          <a:endParaRPr lang="en-US"/>
        </a:p>
      </dgm:t>
    </dgm:pt>
    <dgm:pt modelId="{EB9B4D52-A50D-4BE6-95A1-3BB9A968C049}" type="sibTrans" cxnId="{D14B34EE-9408-4268-ADFC-5E0E23DB25E7}">
      <dgm:prSet/>
      <dgm:spPr/>
      <dgm:t>
        <a:bodyPr/>
        <a:lstStyle/>
        <a:p>
          <a:endParaRPr lang="en-US"/>
        </a:p>
      </dgm:t>
    </dgm:pt>
    <dgm:pt modelId="{58255AD3-78AF-447B-874E-DE36B05D07F5}">
      <dgm:prSet custT="1"/>
      <dgm:spPr/>
      <dgm:t>
        <a:bodyPr/>
        <a:lstStyle/>
        <a:p>
          <a:r>
            <a:rPr lang="en-GB" sz="1600" i="1" dirty="0"/>
            <a:t>‘’Mae </a:t>
          </a:r>
          <a:r>
            <a:rPr lang="en-GB" sz="1600" i="1" dirty="0" err="1"/>
            <a:t>parcio</a:t>
          </a:r>
          <a:r>
            <a:rPr lang="en-GB" sz="1600" i="1" dirty="0"/>
            <a:t> </a:t>
          </a:r>
          <a:r>
            <a:rPr lang="en-GB" sz="1600" i="1" dirty="0" err="1"/>
            <a:t>yn</a:t>
          </a:r>
          <a:r>
            <a:rPr lang="en-GB" sz="1600" i="1" dirty="0"/>
            <a:t> </a:t>
          </a:r>
          <a:r>
            <a:rPr lang="en-GB" sz="1600" i="1" dirty="0" err="1"/>
            <a:t>anodd</a:t>
          </a:r>
          <a:r>
            <a:rPr lang="en-GB" sz="1600" i="1" dirty="0"/>
            <a:t> </a:t>
          </a:r>
          <a:r>
            <a:rPr lang="en-GB" sz="1600" i="1" dirty="0" err="1"/>
            <a:t>mewn</a:t>
          </a:r>
          <a:r>
            <a:rPr lang="en-GB" sz="1600" i="1" dirty="0"/>
            <a:t> trefi’’</a:t>
          </a:r>
          <a:endParaRPr lang="en-US" sz="1600" dirty="0"/>
        </a:p>
      </dgm:t>
    </dgm:pt>
    <dgm:pt modelId="{E9467122-4A56-402E-BC77-A34923833B9E}" type="parTrans" cxnId="{BB5C65DD-B8B5-4E4E-986B-C260DB13C145}">
      <dgm:prSet/>
      <dgm:spPr/>
      <dgm:t>
        <a:bodyPr/>
        <a:lstStyle/>
        <a:p>
          <a:endParaRPr lang="en-US"/>
        </a:p>
      </dgm:t>
    </dgm:pt>
    <dgm:pt modelId="{0D9977D1-0607-4E68-9FD1-336851F78BAB}" type="sibTrans" cxnId="{BB5C65DD-B8B5-4E4E-986B-C260DB13C145}">
      <dgm:prSet/>
      <dgm:spPr/>
      <dgm:t>
        <a:bodyPr/>
        <a:lstStyle/>
        <a:p>
          <a:endParaRPr lang="en-US"/>
        </a:p>
      </dgm:t>
    </dgm:pt>
    <dgm:pt modelId="{00F729C5-2EBD-4A0C-A41E-D48D349DA481}">
      <dgm:prSet custT="1"/>
      <dgm:spPr/>
      <dgm:t>
        <a:bodyPr/>
        <a:lstStyle/>
        <a:p>
          <a:r>
            <a:rPr lang="en-GB" sz="1600" i="1" dirty="0"/>
            <a:t>“</a:t>
          </a:r>
          <a:r>
            <a:rPr lang="en-GB" sz="1600" i="1" dirty="0" err="1"/>
            <a:t>Mwy</a:t>
          </a:r>
          <a:r>
            <a:rPr lang="en-GB" sz="1600" i="1" dirty="0"/>
            <a:t> o </a:t>
          </a:r>
          <a:r>
            <a:rPr lang="en-GB" sz="1600" i="1" dirty="0" err="1"/>
            <a:t>doiledau</a:t>
          </a:r>
          <a:r>
            <a:rPr lang="en-GB" sz="1600" i="1" dirty="0"/>
            <a:t> </a:t>
          </a:r>
          <a:r>
            <a:rPr lang="en-GB" sz="1600" i="1" dirty="0" err="1"/>
            <a:t>cyhoeddus</a:t>
          </a:r>
          <a:r>
            <a:rPr lang="en-GB" sz="1600" i="1" dirty="0"/>
            <a:t>- </a:t>
          </a:r>
          <a:r>
            <a:rPr lang="en-GB" sz="1600" i="1" dirty="0" err="1"/>
            <a:t>menywod</a:t>
          </a:r>
          <a:r>
            <a:rPr lang="en-GB" sz="1600" i="1" dirty="0"/>
            <a:t>, </a:t>
          </a:r>
          <a:r>
            <a:rPr lang="en-GB" sz="1600" i="1" dirty="0" err="1"/>
            <a:t>dynion</a:t>
          </a:r>
          <a:r>
            <a:rPr lang="en-GB" sz="1600" i="1" dirty="0"/>
            <a:t> ,</a:t>
          </a:r>
          <a:r>
            <a:rPr lang="en-GB" sz="1600" i="1" dirty="0" err="1"/>
            <a:t>niwtral</a:t>
          </a:r>
          <a:r>
            <a:rPr lang="en-GB" sz="1600" i="1" dirty="0"/>
            <a:t>”</a:t>
          </a:r>
          <a:endParaRPr lang="en-US" sz="1600" dirty="0"/>
        </a:p>
      </dgm:t>
    </dgm:pt>
    <dgm:pt modelId="{E5E08DF8-1B49-42D5-BBE7-36578E4089EE}" type="parTrans" cxnId="{1F92995F-ACAA-4CDD-8C83-63CBEFBF7908}">
      <dgm:prSet/>
      <dgm:spPr/>
      <dgm:t>
        <a:bodyPr/>
        <a:lstStyle/>
        <a:p>
          <a:endParaRPr lang="en-US"/>
        </a:p>
      </dgm:t>
    </dgm:pt>
    <dgm:pt modelId="{F598A332-1DEB-4F70-85A1-68C84DD0C252}" type="sibTrans" cxnId="{1F92995F-ACAA-4CDD-8C83-63CBEFBF7908}">
      <dgm:prSet/>
      <dgm:spPr/>
      <dgm:t>
        <a:bodyPr/>
        <a:lstStyle/>
        <a:p>
          <a:endParaRPr lang="en-US"/>
        </a:p>
      </dgm:t>
    </dgm:pt>
    <dgm:pt modelId="{9D7D7432-563D-47FC-819F-A183B9365191}" type="pres">
      <dgm:prSet presAssocID="{7ACBD77B-8187-4C99-B191-B716D04FCA98}" presName="linear" presStyleCnt="0">
        <dgm:presLayoutVars>
          <dgm:animLvl val="lvl"/>
          <dgm:resizeHandles val="exact"/>
        </dgm:presLayoutVars>
      </dgm:prSet>
      <dgm:spPr/>
    </dgm:pt>
    <dgm:pt modelId="{29CB8539-F7C0-4EFD-AF84-B89B7AA7A958}" type="pres">
      <dgm:prSet presAssocID="{DEB4EA59-90A8-4840-A813-A843CF43E13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BB0BA54-524C-4370-9BDA-766860C5D5ED}" type="pres">
      <dgm:prSet presAssocID="{6DECFBF7-D37B-4748-8157-EDB64BB51AF4}" presName="spacer" presStyleCnt="0"/>
      <dgm:spPr/>
    </dgm:pt>
    <dgm:pt modelId="{735DDEB8-91FB-4EB1-AFF6-F86E016F634E}" type="pres">
      <dgm:prSet presAssocID="{91EDBBE9-9E15-457D-B1F2-69E62F13347A}" presName="parentText" presStyleLbl="node1" presStyleIdx="1" presStyleCnt="6" custLinFactY="-1198" custLinFactNeighborY="-100000">
        <dgm:presLayoutVars>
          <dgm:chMax val="0"/>
          <dgm:bulletEnabled val="1"/>
        </dgm:presLayoutVars>
      </dgm:prSet>
      <dgm:spPr/>
    </dgm:pt>
    <dgm:pt modelId="{B544B2E2-7B4D-46E8-94FC-7F804CB6BD7F}" type="pres">
      <dgm:prSet presAssocID="{E0718D7A-43F1-43C7-B257-7665E84173F7}" presName="spacer" presStyleCnt="0"/>
      <dgm:spPr/>
    </dgm:pt>
    <dgm:pt modelId="{B631048A-2BEA-4DCE-BDE3-5789FA260F86}" type="pres">
      <dgm:prSet presAssocID="{FA585ED3-0133-49B4-9A81-767F8944BD4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02F646B-9EA3-43AF-8E02-370BAF321C74}" type="pres">
      <dgm:prSet presAssocID="{3F948BDE-45FC-4B50-A7A1-8A3E3042416A}" presName="spacer" presStyleCnt="0"/>
      <dgm:spPr/>
    </dgm:pt>
    <dgm:pt modelId="{F48E26BE-392D-4E00-81C5-41DA9C92529E}" type="pres">
      <dgm:prSet presAssocID="{ECF17D0A-C94C-4799-B29B-8EAF610A35C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E5DD941-6F50-42A3-92F0-0A4BD1505415}" type="pres">
      <dgm:prSet presAssocID="{EB9B4D52-A50D-4BE6-95A1-3BB9A968C049}" presName="spacer" presStyleCnt="0"/>
      <dgm:spPr/>
    </dgm:pt>
    <dgm:pt modelId="{03EF3536-EC3B-4783-9DAE-7EDD253EA245}" type="pres">
      <dgm:prSet presAssocID="{58255AD3-78AF-447B-874E-DE36B05D07F5}" presName="parentText" presStyleLbl="node1" presStyleIdx="4" presStyleCnt="6" custLinFactY="442" custLinFactNeighborY="100000">
        <dgm:presLayoutVars>
          <dgm:chMax val="0"/>
          <dgm:bulletEnabled val="1"/>
        </dgm:presLayoutVars>
      </dgm:prSet>
      <dgm:spPr/>
    </dgm:pt>
    <dgm:pt modelId="{991B8631-3CFF-486A-A0D9-31258730EC86}" type="pres">
      <dgm:prSet presAssocID="{0D9977D1-0607-4E68-9FD1-336851F78BAB}" presName="spacer" presStyleCnt="0"/>
      <dgm:spPr/>
    </dgm:pt>
    <dgm:pt modelId="{05463D41-BCF2-40BF-8D7A-F6B816F0AAEE}" type="pres">
      <dgm:prSet presAssocID="{00F729C5-2EBD-4A0C-A41E-D48D349DA48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3E8120C-DA88-4C08-BFEA-E919F0102FAE}" type="presOf" srcId="{DEB4EA59-90A8-4840-A813-A843CF43E13E}" destId="{29CB8539-F7C0-4EFD-AF84-B89B7AA7A958}" srcOrd="0" destOrd="0" presId="urn:microsoft.com/office/officeart/2005/8/layout/vList2"/>
    <dgm:cxn modelId="{0A47F727-3F3D-458A-B84B-2F73AFBC4A52}" type="presOf" srcId="{FA585ED3-0133-49B4-9A81-767F8944BD4D}" destId="{B631048A-2BEA-4DCE-BDE3-5789FA260F86}" srcOrd="0" destOrd="0" presId="urn:microsoft.com/office/officeart/2005/8/layout/vList2"/>
    <dgm:cxn modelId="{C1D58C28-8C4F-4EA4-ADD1-C7233764F8D3}" type="presOf" srcId="{91EDBBE9-9E15-457D-B1F2-69E62F13347A}" destId="{735DDEB8-91FB-4EB1-AFF6-F86E016F634E}" srcOrd="0" destOrd="0" presId="urn:microsoft.com/office/officeart/2005/8/layout/vList2"/>
    <dgm:cxn modelId="{FD885D5D-3535-4A57-BA9C-2FE877FAC941}" type="presOf" srcId="{ECF17D0A-C94C-4799-B29B-8EAF610A35CC}" destId="{F48E26BE-392D-4E00-81C5-41DA9C92529E}" srcOrd="0" destOrd="0" presId="urn:microsoft.com/office/officeart/2005/8/layout/vList2"/>
    <dgm:cxn modelId="{1F92995F-ACAA-4CDD-8C83-63CBEFBF7908}" srcId="{7ACBD77B-8187-4C99-B191-B716D04FCA98}" destId="{00F729C5-2EBD-4A0C-A41E-D48D349DA481}" srcOrd="5" destOrd="0" parTransId="{E5E08DF8-1B49-42D5-BBE7-36578E4089EE}" sibTransId="{F598A332-1DEB-4F70-85A1-68C84DD0C252}"/>
    <dgm:cxn modelId="{ECA35C62-7260-48AE-8D7A-34EC369634BF}" type="presOf" srcId="{00F729C5-2EBD-4A0C-A41E-D48D349DA481}" destId="{05463D41-BCF2-40BF-8D7A-F6B816F0AAEE}" srcOrd="0" destOrd="0" presId="urn:microsoft.com/office/officeart/2005/8/layout/vList2"/>
    <dgm:cxn modelId="{45BAB0A5-B27D-4525-B283-0DCEB8C31BCE}" srcId="{7ACBD77B-8187-4C99-B191-B716D04FCA98}" destId="{FA585ED3-0133-49B4-9A81-767F8944BD4D}" srcOrd="2" destOrd="0" parTransId="{37D182C8-FB9C-4EAE-8746-D541C32260FC}" sibTransId="{3F948BDE-45FC-4B50-A7A1-8A3E3042416A}"/>
    <dgm:cxn modelId="{F958F1D4-E9AE-4723-BFA7-EF1F99B4B02E}" srcId="{7ACBD77B-8187-4C99-B191-B716D04FCA98}" destId="{DEB4EA59-90A8-4840-A813-A843CF43E13E}" srcOrd="0" destOrd="0" parTransId="{18E6DE0D-1B42-4EFD-A5F9-8B18E3421227}" sibTransId="{6DECFBF7-D37B-4748-8157-EDB64BB51AF4}"/>
    <dgm:cxn modelId="{BB5C65DD-B8B5-4E4E-986B-C260DB13C145}" srcId="{7ACBD77B-8187-4C99-B191-B716D04FCA98}" destId="{58255AD3-78AF-447B-874E-DE36B05D07F5}" srcOrd="4" destOrd="0" parTransId="{E9467122-4A56-402E-BC77-A34923833B9E}" sibTransId="{0D9977D1-0607-4E68-9FD1-336851F78BAB}"/>
    <dgm:cxn modelId="{66AB6AEC-1EBD-47DA-A28B-F8D0F2F36F78}" type="presOf" srcId="{7ACBD77B-8187-4C99-B191-B716D04FCA98}" destId="{9D7D7432-563D-47FC-819F-A183B9365191}" srcOrd="0" destOrd="0" presId="urn:microsoft.com/office/officeart/2005/8/layout/vList2"/>
    <dgm:cxn modelId="{D14B34EE-9408-4268-ADFC-5E0E23DB25E7}" srcId="{7ACBD77B-8187-4C99-B191-B716D04FCA98}" destId="{ECF17D0A-C94C-4799-B29B-8EAF610A35CC}" srcOrd="3" destOrd="0" parTransId="{98D6C01C-FF01-417E-B580-CEEA2D39EF2C}" sibTransId="{EB9B4D52-A50D-4BE6-95A1-3BB9A968C049}"/>
    <dgm:cxn modelId="{33C0E5F4-C3D0-4F7A-9D6E-419B86314B00}" srcId="{7ACBD77B-8187-4C99-B191-B716D04FCA98}" destId="{91EDBBE9-9E15-457D-B1F2-69E62F13347A}" srcOrd="1" destOrd="0" parTransId="{35A02B43-2CB1-4C5B-A8E1-63CE894451BD}" sibTransId="{E0718D7A-43F1-43C7-B257-7665E84173F7}"/>
    <dgm:cxn modelId="{80E4C1FE-91E0-48DA-957A-8D5438D7B5FF}" type="presOf" srcId="{58255AD3-78AF-447B-874E-DE36B05D07F5}" destId="{03EF3536-EC3B-4783-9DAE-7EDD253EA245}" srcOrd="0" destOrd="0" presId="urn:microsoft.com/office/officeart/2005/8/layout/vList2"/>
    <dgm:cxn modelId="{ED48982E-B79E-4951-AA57-D29D061B1984}" type="presParOf" srcId="{9D7D7432-563D-47FC-819F-A183B9365191}" destId="{29CB8539-F7C0-4EFD-AF84-B89B7AA7A958}" srcOrd="0" destOrd="0" presId="urn:microsoft.com/office/officeart/2005/8/layout/vList2"/>
    <dgm:cxn modelId="{23240932-49C3-4F2B-A4D2-AC11111A3DC0}" type="presParOf" srcId="{9D7D7432-563D-47FC-819F-A183B9365191}" destId="{BBB0BA54-524C-4370-9BDA-766860C5D5ED}" srcOrd="1" destOrd="0" presId="urn:microsoft.com/office/officeart/2005/8/layout/vList2"/>
    <dgm:cxn modelId="{EAA33581-BE04-4525-94FE-3660EBCAB445}" type="presParOf" srcId="{9D7D7432-563D-47FC-819F-A183B9365191}" destId="{735DDEB8-91FB-4EB1-AFF6-F86E016F634E}" srcOrd="2" destOrd="0" presId="urn:microsoft.com/office/officeart/2005/8/layout/vList2"/>
    <dgm:cxn modelId="{E0CF1066-165B-4FB3-96A0-18EF161EAD1E}" type="presParOf" srcId="{9D7D7432-563D-47FC-819F-A183B9365191}" destId="{B544B2E2-7B4D-46E8-94FC-7F804CB6BD7F}" srcOrd="3" destOrd="0" presId="urn:microsoft.com/office/officeart/2005/8/layout/vList2"/>
    <dgm:cxn modelId="{54E7ACF5-69FC-4768-9726-99CF9B6F91A6}" type="presParOf" srcId="{9D7D7432-563D-47FC-819F-A183B9365191}" destId="{B631048A-2BEA-4DCE-BDE3-5789FA260F86}" srcOrd="4" destOrd="0" presId="urn:microsoft.com/office/officeart/2005/8/layout/vList2"/>
    <dgm:cxn modelId="{4305E2F1-E9DD-47B7-A807-847A6501BA1A}" type="presParOf" srcId="{9D7D7432-563D-47FC-819F-A183B9365191}" destId="{B02F646B-9EA3-43AF-8E02-370BAF321C74}" srcOrd="5" destOrd="0" presId="urn:microsoft.com/office/officeart/2005/8/layout/vList2"/>
    <dgm:cxn modelId="{84D3482F-A461-4FBB-88BA-5A648AAB8B9C}" type="presParOf" srcId="{9D7D7432-563D-47FC-819F-A183B9365191}" destId="{F48E26BE-392D-4E00-81C5-41DA9C92529E}" srcOrd="6" destOrd="0" presId="urn:microsoft.com/office/officeart/2005/8/layout/vList2"/>
    <dgm:cxn modelId="{350AC428-AC58-4792-A578-0571971E23CF}" type="presParOf" srcId="{9D7D7432-563D-47FC-819F-A183B9365191}" destId="{0E5DD941-6F50-42A3-92F0-0A4BD1505415}" srcOrd="7" destOrd="0" presId="urn:microsoft.com/office/officeart/2005/8/layout/vList2"/>
    <dgm:cxn modelId="{8466E20B-550A-4AA7-9DA1-2B13355D561B}" type="presParOf" srcId="{9D7D7432-563D-47FC-819F-A183B9365191}" destId="{03EF3536-EC3B-4783-9DAE-7EDD253EA245}" srcOrd="8" destOrd="0" presId="urn:microsoft.com/office/officeart/2005/8/layout/vList2"/>
    <dgm:cxn modelId="{30029EBF-E2E1-4AAE-9B2D-9C5A5043FE93}" type="presParOf" srcId="{9D7D7432-563D-47FC-819F-A183B9365191}" destId="{991B8631-3CFF-486A-A0D9-31258730EC86}" srcOrd="9" destOrd="0" presId="urn:microsoft.com/office/officeart/2005/8/layout/vList2"/>
    <dgm:cxn modelId="{59D9F5A7-02C4-47A5-89AD-6E245C9C6336}" type="presParOf" srcId="{9D7D7432-563D-47FC-819F-A183B9365191}" destId="{05463D41-BCF2-40BF-8D7A-F6B816F0AAE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38D63-4287-4CBC-950E-F882C0BBD8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77415-6CD7-4540-BC01-B2CEEDBCCFE1}">
      <dgm:prSet/>
      <dgm:spPr/>
      <dgm:t>
        <a:bodyPr/>
        <a:lstStyle/>
        <a:p>
          <a:r>
            <a:rPr lang="en-US" dirty="0" err="1"/>
            <a:t>Cynhwysol</a:t>
          </a:r>
          <a:endParaRPr lang="en-US" dirty="0"/>
        </a:p>
      </dgm:t>
    </dgm:pt>
    <dgm:pt modelId="{D09AE8D2-2606-440F-8464-BD4D2B510F7F}" type="parTrans" cxnId="{4E490727-697D-4567-A99F-D372ABD1064E}">
      <dgm:prSet/>
      <dgm:spPr/>
      <dgm:t>
        <a:bodyPr/>
        <a:lstStyle/>
        <a:p>
          <a:endParaRPr lang="en-US"/>
        </a:p>
      </dgm:t>
    </dgm:pt>
    <dgm:pt modelId="{80AA9A27-1B29-409B-806E-336E24719845}" type="sibTrans" cxnId="{4E490727-697D-4567-A99F-D372ABD1064E}">
      <dgm:prSet/>
      <dgm:spPr/>
      <dgm:t>
        <a:bodyPr/>
        <a:lstStyle/>
        <a:p>
          <a:endParaRPr lang="en-US"/>
        </a:p>
      </dgm:t>
    </dgm:pt>
    <dgm:pt modelId="{90BF487D-0786-48F6-8A29-3926E1C676E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/>
            <a:t>Trawsffiniol</a:t>
          </a:r>
          <a:endParaRPr lang="en-US" dirty="0"/>
        </a:p>
      </dgm:t>
    </dgm:pt>
    <dgm:pt modelId="{4B7FC9C7-D82D-4986-8A70-54BAF5F429B9}" type="parTrans" cxnId="{6FBFB434-510C-45E2-BF50-2BA6F41767B4}">
      <dgm:prSet/>
      <dgm:spPr/>
      <dgm:t>
        <a:bodyPr/>
        <a:lstStyle/>
        <a:p>
          <a:endParaRPr lang="en-US"/>
        </a:p>
      </dgm:t>
    </dgm:pt>
    <dgm:pt modelId="{22DE0AB8-82A6-4119-9B13-45F7E132D8E4}" type="sibTrans" cxnId="{6FBFB434-510C-45E2-BF50-2BA6F41767B4}">
      <dgm:prSet/>
      <dgm:spPr/>
      <dgm:t>
        <a:bodyPr/>
        <a:lstStyle/>
        <a:p>
          <a:endParaRPr lang="en-US"/>
        </a:p>
      </dgm:t>
    </dgm:pt>
    <dgm:pt modelId="{B139D05A-219E-4E14-BB9E-320E808A988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/>
            <a:t>Trwy</a:t>
          </a:r>
          <a:r>
            <a:rPr lang="en-US" dirty="0"/>
            <a:t> </a:t>
          </a:r>
          <a:r>
            <a:rPr lang="en-US" dirty="0" err="1"/>
            <a:t>Oed</a:t>
          </a:r>
          <a:endParaRPr lang="en-US" dirty="0"/>
        </a:p>
      </dgm:t>
    </dgm:pt>
    <dgm:pt modelId="{93AD5195-4588-4341-BC62-DB22BCDC9236}" type="parTrans" cxnId="{EE7732AC-0B2D-46F9-9FBB-CD6F14AB5016}">
      <dgm:prSet/>
      <dgm:spPr/>
      <dgm:t>
        <a:bodyPr/>
        <a:lstStyle/>
        <a:p>
          <a:endParaRPr lang="en-US"/>
        </a:p>
      </dgm:t>
    </dgm:pt>
    <dgm:pt modelId="{0C325A6E-DEB9-4CC8-84D2-6466275FA325}" type="sibTrans" cxnId="{EE7732AC-0B2D-46F9-9FBB-CD6F14AB5016}">
      <dgm:prSet/>
      <dgm:spPr/>
      <dgm:t>
        <a:bodyPr/>
        <a:lstStyle/>
        <a:p>
          <a:endParaRPr lang="en-US"/>
        </a:p>
      </dgm:t>
    </dgm:pt>
    <dgm:pt modelId="{6E37097B-7C6D-4769-B048-7848AD51986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Pontio’r</a:t>
          </a:r>
          <a:r>
            <a:rPr lang="en-US" dirty="0"/>
            <a:t> </a:t>
          </a:r>
          <a:r>
            <a:rPr lang="en-US" dirty="0" err="1"/>
            <a:t>cenhedlaethau</a:t>
          </a:r>
          <a:endParaRPr lang="en-US" dirty="0"/>
        </a:p>
      </dgm:t>
    </dgm:pt>
    <dgm:pt modelId="{59245796-98BD-4DF6-8254-E4D754105DD7}" type="sibTrans" cxnId="{12091027-5A67-4D61-B6DB-5F9D9B255674}">
      <dgm:prSet/>
      <dgm:spPr/>
      <dgm:t>
        <a:bodyPr/>
        <a:lstStyle/>
        <a:p>
          <a:endParaRPr lang="en-US"/>
        </a:p>
      </dgm:t>
    </dgm:pt>
    <dgm:pt modelId="{532732AA-BF9C-4CE8-A362-32229F60471A}" type="parTrans" cxnId="{12091027-5A67-4D61-B6DB-5F9D9B255674}">
      <dgm:prSet/>
      <dgm:spPr/>
      <dgm:t>
        <a:bodyPr/>
        <a:lstStyle/>
        <a:p>
          <a:endParaRPr lang="en-US"/>
        </a:p>
      </dgm:t>
    </dgm:pt>
    <dgm:pt modelId="{9BF01A28-A334-4201-8C98-3320C67CFB32}" type="pres">
      <dgm:prSet presAssocID="{C4E38D63-4287-4CBC-950E-F882C0BBD84F}" presName="linear" presStyleCnt="0">
        <dgm:presLayoutVars>
          <dgm:animLvl val="lvl"/>
          <dgm:resizeHandles val="exact"/>
        </dgm:presLayoutVars>
      </dgm:prSet>
      <dgm:spPr/>
    </dgm:pt>
    <dgm:pt modelId="{B09CDC5F-09F0-4434-A497-A35477374E41}" type="pres">
      <dgm:prSet presAssocID="{6E37097B-7C6D-4769-B048-7848AD51986E}" presName="parentText" presStyleLbl="node1" presStyleIdx="0" presStyleCnt="4" custLinFactNeighborX="-11569" custLinFactNeighborY="-13467">
        <dgm:presLayoutVars>
          <dgm:chMax val="0"/>
          <dgm:bulletEnabled val="1"/>
        </dgm:presLayoutVars>
      </dgm:prSet>
      <dgm:spPr/>
    </dgm:pt>
    <dgm:pt modelId="{ED42F550-E29F-4EB0-AA94-6A5A872C8CA2}" type="pres">
      <dgm:prSet presAssocID="{59245796-98BD-4DF6-8254-E4D754105DD7}" presName="spacer" presStyleCnt="0"/>
      <dgm:spPr/>
    </dgm:pt>
    <dgm:pt modelId="{467D0CC9-93CF-46C0-8484-EBDD470664D2}" type="pres">
      <dgm:prSet presAssocID="{E7277415-6CD7-4540-BC01-B2CEEDBCCFE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18DA7F0-33CD-417D-B8F6-EA265973BDDF}" type="pres">
      <dgm:prSet presAssocID="{80AA9A27-1B29-409B-806E-336E24719845}" presName="spacer" presStyleCnt="0"/>
      <dgm:spPr/>
    </dgm:pt>
    <dgm:pt modelId="{97DDF2B2-70D3-48C2-9FFA-E9C2C7BA1CCE}" type="pres">
      <dgm:prSet presAssocID="{90BF487D-0786-48F6-8A29-3926E1C676E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30F7C3-D34E-407C-9489-B22920E51D56}" type="pres">
      <dgm:prSet presAssocID="{22DE0AB8-82A6-4119-9B13-45F7E132D8E4}" presName="spacer" presStyleCnt="0"/>
      <dgm:spPr/>
    </dgm:pt>
    <dgm:pt modelId="{06D8FA51-A555-42DC-913E-752560FF05E0}" type="pres">
      <dgm:prSet presAssocID="{B139D05A-219E-4E14-BB9E-320E808A98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EE95E0B-6F6B-4B87-944E-4EF25EBFD572}" type="presOf" srcId="{B139D05A-219E-4E14-BB9E-320E808A988D}" destId="{06D8FA51-A555-42DC-913E-752560FF05E0}" srcOrd="0" destOrd="0" presId="urn:microsoft.com/office/officeart/2005/8/layout/vList2"/>
    <dgm:cxn modelId="{80D6DC0C-2FD7-4430-9BBD-7F29E23CF97A}" type="presOf" srcId="{C4E38D63-4287-4CBC-950E-F882C0BBD84F}" destId="{9BF01A28-A334-4201-8C98-3320C67CFB32}" srcOrd="0" destOrd="0" presId="urn:microsoft.com/office/officeart/2005/8/layout/vList2"/>
    <dgm:cxn modelId="{4E490727-697D-4567-A99F-D372ABD1064E}" srcId="{C4E38D63-4287-4CBC-950E-F882C0BBD84F}" destId="{E7277415-6CD7-4540-BC01-B2CEEDBCCFE1}" srcOrd="1" destOrd="0" parTransId="{D09AE8D2-2606-440F-8464-BD4D2B510F7F}" sibTransId="{80AA9A27-1B29-409B-806E-336E24719845}"/>
    <dgm:cxn modelId="{12091027-5A67-4D61-B6DB-5F9D9B255674}" srcId="{C4E38D63-4287-4CBC-950E-F882C0BBD84F}" destId="{6E37097B-7C6D-4769-B048-7848AD51986E}" srcOrd="0" destOrd="0" parTransId="{532732AA-BF9C-4CE8-A362-32229F60471A}" sibTransId="{59245796-98BD-4DF6-8254-E4D754105DD7}"/>
    <dgm:cxn modelId="{CF7D8930-ED5E-4CC9-B9FE-7B20156CC7FE}" type="presOf" srcId="{90BF487D-0786-48F6-8A29-3926E1C676E3}" destId="{97DDF2B2-70D3-48C2-9FFA-E9C2C7BA1CCE}" srcOrd="0" destOrd="0" presId="urn:microsoft.com/office/officeart/2005/8/layout/vList2"/>
    <dgm:cxn modelId="{6FBFB434-510C-45E2-BF50-2BA6F41767B4}" srcId="{C4E38D63-4287-4CBC-950E-F882C0BBD84F}" destId="{90BF487D-0786-48F6-8A29-3926E1C676E3}" srcOrd="2" destOrd="0" parTransId="{4B7FC9C7-D82D-4986-8A70-54BAF5F429B9}" sibTransId="{22DE0AB8-82A6-4119-9B13-45F7E132D8E4}"/>
    <dgm:cxn modelId="{18EF745D-C798-4B73-A0F7-AD9DC182CDE0}" type="presOf" srcId="{E7277415-6CD7-4540-BC01-B2CEEDBCCFE1}" destId="{467D0CC9-93CF-46C0-8484-EBDD470664D2}" srcOrd="0" destOrd="0" presId="urn:microsoft.com/office/officeart/2005/8/layout/vList2"/>
    <dgm:cxn modelId="{0EADF074-BB86-4FB9-B467-A1106CC13E34}" type="presOf" srcId="{6E37097B-7C6D-4769-B048-7848AD51986E}" destId="{B09CDC5F-09F0-4434-A497-A35477374E41}" srcOrd="0" destOrd="0" presId="urn:microsoft.com/office/officeart/2005/8/layout/vList2"/>
    <dgm:cxn modelId="{EE7732AC-0B2D-46F9-9FBB-CD6F14AB5016}" srcId="{C4E38D63-4287-4CBC-950E-F882C0BBD84F}" destId="{B139D05A-219E-4E14-BB9E-320E808A988D}" srcOrd="3" destOrd="0" parTransId="{93AD5195-4588-4341-BC62-DB22BCDC9236}" sibTransId="{0C325A6E-DEB9-4CC8-84D2-6466275FA325}"/>
    <dgm:cxn modelId="{99C707A0-C030-48C9-8EF8-C715F9C6D7B6}" type="presParOf" srcId="{9BF01A28-A334-4201-8C98-3320C67CFB32}" destId="{B09CDC5F-09F0-4434-A497-A35477374E41}" srcOrd="0" destOrd="0" presId="urn:microsoft.com/office/officeart/2005/8/layout/vList2"/>
    <dgm:cxn modelId="{2304FE6E-0692-45F0-866E-BD67B349767F}" type="presParOf" srcId="{9BF01A28-A334-4201-8C98-3320C67CFB32}" destId="{ED42F550-E29F-4EB0-AA94-6A5A872C8CA2}" srcOrd="1" destOrd="0" presId="urn:microsoft.com/office/officeart/2005/8/layout/vList2"/>
    <dgm:cxn modelId="{BD79629E-7AE5-443D-8DDD-4E396B6EFB5C}" type="presParOf" srcId="{9BF01A28-A334-4201-8C98-3320C67CFB32}" destId="{467D0CC9-93CF-46C0-8484-EBDD470664D2}" srcOrd="2" destOrd="0" presId="urn:microsoft.com/office/officeart/2005/8/layout/vList2"/>
    <dgm:cxn modelId="{B9DF3A6B-17EF-47E4-8595-F3DB1B42631D}" type="presParOf" srcId="{9BF01A28-A334-4201-8C98-3320C67CFB32}" destId="{718DA7F0-33CD-417D-B8F6-EA265973BDDF}" srcOrd="3" destOrd="0" presId="urn:microsoft.com/office/officeart/2005/8/layout/vList2"/>
    <dgm:cxn modelId="{5251743A-B96E-47F2-8802-8C009A8EDFE1}" type="presParOf" srcId="{9BF01A28-A334-4201-8C98-3320C67CFB32}" destId="{97DDF2B2-70D3-48C2-9FFA-E9C2C7BA1CCE}" srcOrd="4" destOrd="0" presId="urn:microsoft.com/office/officeart/2005/8/layout/vList2"/>
    <dgm:cxn modelId="{6B214C67-60BA-4DDA-9D95-39CB83DEC3FD}" type="presParOf" srcId="{9BF01A28-A334-4201-8C98-3320C67CFB32}" destId="{0B30F7C3-D34E-407C-9489-B22920E51D56}" srcOrd="5" destOrd="0" presId="urn:microsoft.com/office/officeart/2005/8/layout/vList2"/>
    <dgm:cxn modelId="{D8F5280C-6088-4553-B5F0-0EFCE550D8EA}" type="presParOf" srcId="{9BF01A28-A334-4201-8C98-3320C67CFB32}" destId="{06D8FA51-A555-42DC-913E-752560FF05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B8539-F7C0-4EFD-AF84-B89B7AA7A958}">
      <dsp:nvSpPr>
        <dsp:cNvPr id="0" name=""/>
        <dsp:cNvSpPr/>
      </dsp:nvSpPr>
      <dsp:spPr>
        <a:xfrm>
          <a:off x="0" y="2032"/>
          <a:ext cx="6666833" cy="9995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1" kern="1200" dirty="0"/>
            <a:t>“ </a:t>
          </a:r>
          <a:r>
            <a:rPr lang="en-GB" sz="1600" i="1" kern="1200" dirty="0" err="1"/>
            <a:t>mae</a:t>
          </a:r>
          <a:r>
            <a:rPr lang="en-GB" sz="1600" i="1" kern="1200" dirty="0"/>
            <a:t> </a:t>
          </a:r>
          <a:r>
            <a:rPr lang="en-GB" sz="1600" i="1" kern="1200" dirty="0" err="1"/>
            <a:t>angen</a:t>
          </a:r>
          <a:r>
            <a:rPr lang="en-GB" sz="1600" i="1" kern="1200" dirty="0"/>
            <a:t> </a:t>
          </a:r>
          <a:r>
            <a:rPr lang="en-GB" sz="1600" i="1" kern="1200" dirty="0" err="1"/>
            <a:t>danfon</a:t>
          </a:r>
          <a:r>
            <a:rPr lang="en-GB" sz="1600" i="1" kern="1200" dirty="0"/>
            <a:t> </a:t>
          </a:r>
          <a:r>
            <a:rPr lang="en-GB" sz="1600" i="1" kern="1200" dirty="0" err="1"/>
            <a:t>mwy</a:t>
          </a:r>
          <a:r>
            <a:rPr lang="en-GB" sz="1600" i="1" kern="1200" dirty="0"/>
            <a:t> o </a:t>
          </a:r>
          <a:r>
            <a:rPr lang="en-GB" sz="1600" i="1" kern="1200" dirty="0" err="1"/>
            <a:t>wybodaeth</a:t>
          </a:r>
          <a:r>
            <a:rPr lang="en-GB" sz="1600" i="1" kern="1200" dirty="0"/>
            <a:t> </a:t>
          </a:r>
          <a:r>
            <a:rPr lang="en-GB" sz="1600" i="1" kern="1200" dirty="0" err="1"/>
            <a:t>allan</a:t>
          </a:r>
          <a:r>
            <a:rPr lang="en-GB" sz="1600" i="1" kern="1200" dirty="0"/>
            <a:t> </a:t>
          </a:r>
          <a:r>
            <a:rPr lang="en-GB" sz="1600" i="1" kern="1200" dirty="0" err="1"/>
            <a:t>i</a:t>
          </a:r>
          <a:r>
            <a:rPr lang="en-GB" sz="1600" i="1" kern="1200" dirty="0"/>
            <a:t> </a:t>
          </a:r>
          <a:r>
            <a:rPr lang="en-GB" sz="1600" i="1" kern="1200" dirty="0" err="1"/>
            <a:t>bobl</a:t>
          </a:r>
          <a:r>
            <a:rPr lang="en-GB" sz="1600" i="1" kern="1200" dirty="0"/>
            <a:t> </a:t>
          </a:r>
          <a:r>
            <a:rPr lang="en-GB" sz="1600" i="1" kern="1200" dirty="0" err="1"/>
            <a:t>hyn</a:t>
          </a:r>
          <a:r>
            <a:rPr lang="en-GB" sz="1600" i="1" kern="1200" dirty="0"/>
            <a:t>, </a:t>
          </a:r>
          <a:r>
            <a:rPr lang="en-GB" sz="1600" i="1" kern="1200" dirty="0" err="1"/>
            <a:t>debyg</a:t>
          </a:r>
          <a:r>
            <a:rPr lang="en-GB" sz="1600" i="1" kern="1200" dirty="0"/>
            <a:t> </a:t>
          </a:r>
          <a:r>
            <a:rPr lang="en-GB" sz="1600" i="1" kern="1200" dirty="0" err="1"/>
            <a:t>i’r</a:t>
          </a:r>
          <a:r>
            <a:rPr lang="en-GB" sz="1600" i="1" kern="1200" dirty="0"/>
            <a:t> </a:t>
          </a:r>
          <a:r>
            <a:rPr lang="en-GB" sz="1600" i="1" kern="1200" dirty="0" err="1"/>
            <a:t>taflen</a:t>
          </a:r>
          <a:r>
            <a:rPr lang="en-GB" sz="1600" i="1" kern="1200" dirty="0"/>
            <a:t> </a:t>
          </a:r>
          <a:r>
            <a:rPr lang="en-GB" sz="1600" i="1" kern="1200" dirty="0" err="1"/>
            <a:t>costau</a:t>
          </a:r>
          <a:r>
            <a:rPr lang="en-GB" sz="1600" i="1" kern="1200" dirty="0"/>
            <a:t> </a:t>
          </a:r>
          <a:r>
            <a:rPr lang="en-GB" sz="1600" i="1" kern="1200" dirty="0" err="1"/>
            <a:t>byw</a:t>
          </a:r>
          <a:r>
            <a:rPr lang="en-GB" sz="1600" i="1" kern="1200" dirty="0"/>
            <a:t> a </a:t>
          </a:r>
          <a:r>
            <a:rPr lang="en-GB" sz="1600" i="1" kern="1200" dirty="0" err="1"/>
            <a:t>oedd</a:t>
          </a:r>
          <a:r>
            <a:rPr lang="en-GB" sz="1600" i="1" kern="1200" dirty="0"/>
            <a:t> </a:t>
          </a:r>
          <a:r>
            <a:rPr lang="en-GB" sz="1600" i="1" kern="1200" dirty="0" err="1"/>
            <a:t>yn</a:t>
          </a:r>
          <a:r>
            <a:rPr lang="en-GB" sz="1600" i="1" kern="1200" dirty="0"/>
            <a:t> </a:t>
          </a:r>
          <a:r>
            <a:rPr lang="en-GB" sz="1600" i="1" kern="1200" dirty="0" err="1"/>
            <a:t>llawn</a:t>
          </a:r>
          <a:r>
            <a:rPr lang="en-GB" sz="1600" i="1" kern="1200" dirty="0"/>
            <a:t> </a:t>
          </a:r>
          <a:r>
            <a:rPr lang="en-GB" sz="1600" i="1" kern="1200" dirty="0" err="1"/>
            <a:t>wybodaeth</a:t>
          </a:r>
          <a:r>
            <a:rPr lang="en-GB" sz="1600" i="1" kern="1200" dirty="0"/>
            <a:t>’’</a:t>
          </a:r>
          <a:endParaRPr lang="en-US" sz="1600" kern="1200" dirty="0"/>
        </a:p>
      </dsp:txBody>
      <dsp:txXfrm>
        <a:off x="48793" y="50825"/>
        <a:ext cx="6569247" cy="901941"/>
      </dsp:txXfrm>
    </dsp:sp>
    <dsp:sp modelId="{735DDEB8-91FB-4EB1-AFF6-F86E016F634E}">
      <dsp:nvSpPr>
        <dsp:cNvPr id="0" name=""/>
        <dsp:cNvSpPr/>
      </dsp:nvSpPr>
      <dsp:spPr>
        <a:xfrm>
          <a:off x="0" y="989585"/>
          <a:ext cx="6666833" cy="999527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600" i="1" kern="1200" dirty="0"/>
          </a:br>
          <a:br>
            <a:rPr lang="en-GB" sz="1600" i="1" kern="1200" dirty="0"/>
          </a:br>
          <a:br>
            <a:rPr lang="en-GB" sz="1600" i="1" kern="1200" dirty="0"/>
          </a:br>
          <a:br>
            <a:rPr lang="en-GB" sz="1600" i="1" kern="1200" dirty="0"/>
          </a:br>
          <a:br>
            <a:rPr lang="en-GB" sz="1600" i="1" kern="1200" dirty="0"/>
          </a:br>
          <a:r>
            <a:rPr lang="en-GB" sz="1600" i="1" kern="1200" dirty="0" err="1"/>
            <a:t>Bu'n</a:t>
          </a:r>
          <a:r>
            <a:rPr lang="en-GB" sz="1600" i="1" kern="1200" dirty="0"/>
            <a:t> </a:t>
          </a:r>
          <a:r>
            <a:rPr lang="en-GB" sz="1600" i="1" kern="1200" dirty="0" err="1"/>
            <a:t>rhaid</a:t>
          </a:r>
          <a:r>
            <a:rPr lang="en-GB" sz="1600" i="1" kern="1200" dirty="0"/>
            <a:t> </a:t>
          </a:r>
          <a:r>
            <a:rPr lang="en-GB" sz="1600" i="1" kern="1200" dirty="0" err="1"/>
            <a:t>i</a:t>
          </a:r>
          <a:r>
            <a:rPr lang="en-GB" sz="1600" i="1" kern="1200" dirty="0"/>
            <a:t> mi </a:t>
          </a:r>
          <a:r>
            <a:rPr lang="en-GB" sz="1600" i="1" kern="1200" dirty="0" err="1"/>
            <a:t>ymweld</a:t>
          </a:r>
          <a:r>
            <a:rPr lang="en-GB" sz="1600" i="1" kern="1200" dirty="0"/>
            <a:t> </a:t>
          </a:r>
          <a:r>
            <a:rPr lang="en-GB" sz="1600" i="1" kern="1200" dirty="0" err="1"/>
            <a:t>â'r</a:t>
          </a:r>
          <a:r>
            <a:rPr lang="en-GB" sz="1600" i="1" kern="1200" dirty="0"/>
            <a:t> </a:t>
          </a:r>
          <a:r>
            <a:rPr lang="en-GB" sz="1600" i="1" kern="1200" dirty="0" err="1"/>
            <a:t>Adran</a:t>
          </a:r>
          <a:r>
            <a:rPr lang="en-GB" sz="1600" i="1" kern="1200" dirty="0"/>
            <a:t> </a:t>
          </a:r>
          <a:r>
            <a:rPr lang="en-GB" sz="1600" i="1" kern="1200" dirty="0" err="1"/>
            <a:t>Mân</a:t>
          </a:r>
          <a:r>
            <a:rPr lang="en-GB" sz="1600" i="1" kern="1200" dirty="0"/>
            <a:t> </a:t>
          </a:r>
          <a:r>
            <a:rPr lang="en-GB" sz="1600" i="1" kern="1200" dirty="0" err="1"/>
            <a:t>Anafiadau</a:t>
          </a:r>
          <a:r>
            <a:rPr lang="en-GB" sz="1600" i="1" kern="1200" dirty="0"/>
            <a:t> </a:t>
          </a:r>
          <a:r>
            <a:rPr lang="en-GB" sz="1600" i="1" kern="1200" dirty="0" err="1"/>
            <a:t>yma</a:t>
          </a:r>
          <a:r>
            <a:rPr lang="en-GB" sz="1600" i="1" kern="1200" dirty="0"/>
            <a:t>. </a:t>
          </a:r>
          <a:r>
            <a:rPr lang="en-GB" sz="1600" i="1" kern="1200" dirty="0" err="1"/>
            <a:t>Profiad</a:t>
          </a:r>
          <a:r>
            <a:rPr lang="en-GB" sz="1600" i="1" kern="1200" dirty="0"/>
            <a:t> </a:t>
          </a:r>
          <a:r>
            <a:rPr lang="en-GB" sz="1600" i="1" kern="1200" dirty="0" err="1"/>
            <a:t>gwych</a:t>
          </a:r>
          <a:r>
            <a:rPr lang="en-GB" sz="1600" i="1" kern="1200" dirty="0"/>
            <a:t>. </a:t>
          </a:r>
          <a:r>
            <a:rPr lang="en-GB" sz="1600" i="1" kern="1200" dirty="0" err="1"/>
            <a:t>Roedd</a:t>
          </a:r>
          <a:r>
            <a:rPr lang="en-GB" sz="1600" i="1" kern="1200" dirty="0"/>
            <a:t> </a:t>
          </a:r>
          <a:r>
            <a:rPr lang="en-GB" sz="1600" i="1" kern="1200" dirty="0" err="1"/>
            <a:t>pawb</a:t>
          </a:r>
          <a:r>
            <a:rPr lang="en-GB" sz="1600" i="1" kern="1200" dirty="0"/>
            <a:t>, </a:t>
          </a:r>
          <a:r>
            <a:rPr lang="en-GB" sz="1600" i="1" kern="1200" dirty="0" err="1"/>
            <a:t>o'r</a:t>
          </a:r>
          <a:r>
            <a:rPr lang="en-GB" sz="1600" i="1" kern="1200" dirty="0"/>
            <a:t> </a:t>
          </a:r>
          <a:r>
            <a:rPr lang="en-GB" sz="1600" i="1" kern="1200" dirty="0" err="1"/>
            <a:t>dderbynfa</a:t>
          </a:r>
          <a:r>
            <a:rPr lang="en-GB" sz="1600" i="1" kern="1200" dirty="0"/>
            <a:t> </a:t>
          </a:r>
          <a:r>
            <a:rPr lang="en-GB" sz="1600" i="1" kern="1200" dirty="0" err="1"/>
            <a:t>i'r</a:t>
          </a:r>
          <a:r>
            <a:rPr lang="en-GB" sz="1600" i="1" kern="1200" dirty="0"/>
            <a:t> staff </a:t>
          </a:r>
          <a:r>
            <a:rPr lang="en-GB" sz="1600" i="1" kern="1200" dirty="0" err="1"/>
            <a:t>meddygol</a:t>
          </a:r>
          <a:r>
            <a:rPr lang="en-GB" sz="1600" i="1" kern="1200" dirty="0"/>
            <a:t> </a:t>
          </a:r>
          <a:r>
            <a:rPr lang="en-GB" sz="1600" i="1" kern="1200" dirty="0" err="1"/>
            <a:t>yn</a:t>
          </a:r>
          <a:r>
            <a:rPr lang="en-GB" sz="1600" i="1" kern="1200" dirty="0"/>
            <a:t> </a:t>
          </a:r>
          <a:r>
            <a:rPr lang="en-GB" sz="1600" i="1" kern="1200" dirty="0" err="1"/>
            <a:t>ardderchog</a:t>
          </a:r>
          <a:r>
            <a:rPr lang="en-GB" sz="1600" i="1" kern="1200" dirty="0"/>
            <a:t>. </a:t>
          </a:r>
          <a:r>
            <a:rPr lang="en-GB" sz="1600" i="1" kern="1200" dirty="0" err="1"/>
            <a:t>Doedd</a:t>
          </a:r>
          <a:r>
            <a:rPr lang="en-GB" sz="1600" i="1" kern="1200" dirty="0"/>
            <a:t> dim </a:t>
          </a:r>
          <a:r>
            <a:rPr lang="en-GB" sz="1600" i="1" kern="1200" dirty="0" err="1"/>
            <a:t>byd</a:t>
          </a:r>
          <a:r>
            <a:rPr lang="en-GB" sz="1600" i="1" kern="1200" dirty="0"/>
            <a:t> </a:t>
          </a:r>
          <a:r>
            <a:rPr lang="en-GB" sz="1600" i="1" kern="1200" dirty="0" err="1"/>
            <a:t>yn</a:t>
          </a:r>
          <a:r>
            <a:rPr lang="en-GB" sz="1600" i="1" kern="1200" dirty="0"/>
            <a:t> </a:t>
          </a:r>
          <a:r>
            <a:rPr lang="en-GB" sz="1600" i="1" kern="1200" dirty="0" err="1"/>
            <a:t>ormod</a:t>
          </a:r>
          <a:r>
            <a:rPr lang="en-GB" sz="1600" i="1" kern="1200" dirty="0"/>
            <a:t> o </a:t>
          </a:r>
          <a:r>
            <a:rPr lang="en-GB" sz="1600" i="1" kern="1200" dirty="0" err="1"/>
            <a:t>drafferth</a:t>
          </a:r>
          <a:r>
            <a:rPr lang="en-GB" sz="1600" i="1" kern="1200" dirty="0"/>
            <a:t>."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1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i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i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8793" y="1038378"/>
        <a:ext cx="6569247" cy="901941"/>
      </dsp:txXfrm>
    </dsp:sp>
    <dsp:sp modelId="{B631048A-2BEA-4DCE-BDE3-5789FA260F86}">
      <dsp:nvSpPr>
        <dsp:cNvPr id="0" name=""/>
        <dsp:cNvSpPr/>
      </dsp:nvSpPr>
      <dsp:spPr>
        <a:xfrm>
          <a:off x="0" y="2009187"/>
          <a:ext cx="6666833" cy="999527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1" kern="1200" dirty="0"/>
            <a:t>"Mae </a:t>
          </a:r>
          <a:r>
            <a:rPr lang="en-GB" sz="1600" i="1" kern="1200" dirty="0" err="1"/>
            <a:t>strydoedd</a:t>
          </a:r>
          <a:r>
            <a:rPr lang="en-GB" sz="1600" i="1" kern="1200" dirty="0"/>
            <a:t> o </a:t>
          </a:r>
          <a:r>
            <a:rPr lang="en-GB" sz="1600" i="1" kern="1200" dirty="0" err="1"/>
            <a:t>gwmpas</a:t>
          </a:r>
          <a:r>
            <a:rPr lang="en-GB" sz="1600" i="1" kern="1200" dirty="0"/>
            <a:t> </a:t>
          </a:r>
          <a:r>
            <a:rPr lang="en-GB" sz="1600" i="1" kern="1200" dirty="0" err="1"/>
            <a:t>Aberteifi</a:t>
          </a:r>
          <a:r>
            <a:rPr lang="en-GB" sz="1600" i="1" kern="1200" dirty="0"/>
            <a:t> </a:t>
          </a:r>
          <a:r>
            <a:rPr lang="en-GB" sz="1600" i="1" kern="1200" dirty="0" err="1"/>
            <a:t>yn</a:t>
          </a:r>
          <a:r>
            <a:rPr lang="en-GB" sz="1600" i="1" kern="1200" dirty="0"/>
            <a:t> </a:t>
          </a:r>
          <a:r>
            <a:rPr lang="en-GB" sz="1600" i="1" kern="1200" dirty="0" err="1"/>
            <a:t>dda</a:t>
          </a:r>
          <a:r>
            <a:rPr lang="en-GB" sz="1600" i="1" kern="1200" dirty="0"/>
            <a:t> </a:t>
          </a:r>
          <a:r>
            <a:rPr lang="en-GB" sz="1600" i="1" kern="1200" dirty="0" err="1"/>
            <a:t>i</a:t>
          </a:r>
          <a:r>
            <a:rPr lang="en-GB" sz="1600" i="1" kern="1200" dirty="0"/>
            <a:t> </a:t>
          </a:r>
          <a:r>
            <a:rPr lang="en-GB" sz="1600" i="1" kern="1200" dirty="0" err="1"/>
            <a:t>sgwteri</a:t>
          </a:r>
          <a:r>
            <a:rPr lang="en-GB" sz="1600" i="1" kern="1200" dirty="0"/>
            <a:t> </a:t>
          </a:r>
          <a:r>
            <a:rPr lang="en-GB" sz="1600" i="1" kern="1200" dirty="0" err="1"/>
            <a:t>symudol</a:t>
          </a:r>
          <a:r>
            <a:rPr lang="en-GB" sz="1600" i="1" kern="1200" dirty="0"/>
            <a:t>."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8793" y="2057980"/>
        <a:ext cx="6569247" cy="901941"/>
      </dsp:txXfrm>
    </dsp:sp>
    <dsp:sp modelId="{F48E26BE-392D-4E00-81C5-41DA9C92529E}">
      <dsp:nvSpPr>
        <dsp:cNvPr id="0" name=""/>
        <dsp:cNvSpPr/>
      </dsp:nvSpPr>
      <dsp:spPr>
        <a:xfrm>
          <a:off x="0" y="3012764"/>
          <a:ext cx="6666833" cy="999527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i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1" kern="1200" dirty="0"/>
            <a:t>‘’</a:t>
          </a:r>
          <a:r>
            <a:rPr lang="en-GB" sz="1600" i="1" kern="1200" dirty="0" err="1"/>
            <a:t>Rwyf</a:t>
          </a:r>
          <a:r>
            <a:rPr lang="en-GB" sz="1600" i="1" kern="1200" dirty="0"/>
            <a:t> </a:t>
          </a:r>
          <a:r>
            <a:rPr lang="en-GB" sz="1600" i="1" kern="1200" dirty="0" err="1"/>
            <a:t>wrth</a:t>
          </a:r>
          <a:r>
            <a:rPr lang="en-GB" sz="1600" i="1" kern="1200" dirty="0"/>
            <a:t> </a:t>
          </a:r>
          <a:r>
            <a:rPr lang="en-GB" sz="1600" i="1" kern="1200" dirty="0" err="1"/>
            <a:t>fy</a:t>
          </a:r>
          <a:r>
            <a:rPr lang="en-GB" sz="1600" i="1" kern="1200" dirty="0"/>
            <a:t> </a:t>
          </a:r>
          <a:r>
            <a:rPr lang="en-GB" sz="1600" i="1" kern="1200" dirty="0" err="1"/>
            <a:t>modd</a:t>
          </a:r>
          <a:r>
            <a:rPr lang="en-GB" sz="1600" i="1" kern="1200" dirty="0"/>
            <a:t> </a:t>
          </a:r>
          <a:r>
            <a:rPr lang="en-GB" sz="1600" i="1" kern="1200" dirty="0" err="1"/>
            <a:t>lle</a:t>
          </a:r>
          <a:r>
            <a:rPr lang="en-GB" sz="1600" i="1" kern="1200" dirty="0"/>
            <a:t> </a:t>
          </a:r>
          <a:r>
            <a:rPr lang="en-GB" sz="1600" i="1" kern="1200" dirty="0" err="1"/>
            <a:t>rwy'n</a:t>
          </a:r>
          <a:r>
            <a:rPr lang="en-GB" sz="1600" i="1" kern="1200" dirty="0"/>
            <a:t> </a:t>
          </a:r>
          <a:r>
            <a:rPr lang="en-GB" sz="1600" i="1" kern="1200" dirty="0" err="1"/>
            <a:t>byw</a:t>
          </a:r>
          <a:r>
            <a:rPr lang="en-GB" sz="1600" i="1" kern="1200" dirty="0"/>
            <a:t>. </a:t>
          </a:r>
          <a:r>
            <a:rPr lang="en-GB" sz="1600" i="1" kern="1200" dirty="0" err="1"/>
            <a:t>Symudon</a:t>
          </a:r>
          <a:r>
            <a:rPr lang="en-GB" sz="1600" i="1" kern="1200" dirty="0"/>
            <a:t> </a:t>
          </a:r>
          <a:r>
            <a:rPr lang="en-GB" sz="1600" i="1" kern="1200" dirty="0" err="1"/>
            <a:t>ni</a:t>
          </a:r>
          <a:r>
            <a:rPr lang="en-GB" sz="1600" i="1" kern="1200" dirty="0"/>
            <a:t> </a:t>
          </a:r>
          <a:r>
            <a:rPr lang="en-GB" sz="1600" i="1" kern="1200" dirty="0" err="1"/>
            <a:t>yma</a:t>
          </a:r>
          <a:r>
            <a:rPr lang="en-GB" sz="1600" i="1" kern="1200" dirty="0"/>
            <a:t> </a:t>
          </a:r>
          <a:r>
            <a:rPr lang="en-GB" sz="1600" i="1" kern="1200" dirty="0" err="1"/>
            <a:t>oherwydd</a:t>
          </a:r>
          <a:r>
            <a:rPr lang="en-GB" sz="1600" i="1" kern="1200" dirty="0"/>
            <a:t> </a:t>
          </a:r>
          <a:r>
            <a:rPr lang="en-GB" sz="1600" i="1" kern="1200" dirty="0" err="1"/>
            <a:t>ei</a:t>
          </a:r>
          <a:r>
            <a:rPr lang="en-GB" sz="1600" i="1" kern="1200" dirty="0"/>
            <a:t> </a:t>
          </a:r>
          <a:r>
            <a:rPr lang="en-GB" sz="1600" i="1" kern="1200" dirty="0" err="1"/>
            <a:t>fod</a:t>
          </a:r>
          <a:r>
            <a:rPr lang="en-GB" sz="1600" i="1" kern="1200" dirty="0"/>
            <a:t> </a:t>
          </a:r>
          <a:r>
            <a:rPr lang="en-GB" sz="1600" i="1" kern="1200" dirty="0" err="1"/>
            <a:t>yn</a:t>
          </a:r>
          <a:r>
            <a:rPr lang="en-GB" sz="1600" i="1" kern="1200" dirty="0"/>
            <a:t> </a:t>
          </a:r>
          <a:r>
            <a:rPr lang="en-GB" sz="1600" i="1" kern="1200" dirty="0" err="1"/>
            <a:t>gartref</a:t>
          </a:r>
          <a:r>
            <a:rPr lang="en-GB" sz="1600" i="1" kern="1200" dirty="0"/>
            <a:t> </a:t>
          </a:r>
          <a:r>
            <a:rPr lang="en-GB" sz="1600" i="1" kern="1200" dirty="0" err="1"/>
            <a:t>teuluol</a:t>
          </a:r>
          <a:r>
            <a:rPr lang="en-GB" sz="1600" i="1" kern="1200" dirty="0"/>
            <a:t> ac </a:t>
          </a:r>
          <a:r>
            <a:rPr lang="en-GB" sz="1600" i="1" kern="1200" dirty="0" err="1"/>
            <a:t>ar</a:t>
          </a:r>
          <a:r>
            <a:rPr lang="en-GB" sz="1600" i="1" kern="1200" dirty="0"/>
            <a:t> </a:t>
          </a:r>
          <a:r>
            <a:rPr lang="en-GB" sz="1600" i="1" kern="1200" dirty="0" err="1"/>
            <a:t>lan</a:t>
          </a:r>
          <a:r>
            <a:rPr lang="en-GB" sz="1600" i="1" kern="1200" dirty="0"/>
            <a:t> y </a:t>
          </a:r>
          <a:r>
            <a:rPr lang="en-GB" sz="1600" i="1" kern="1200" dirty="0" err="1"/>
            <a:t>môr</a:t>
          </a:r>
          <a:r>
            <a:rPr lang="en-GB" sz="1600" i="1" kern="1200" dirty="0"/>
            <a:t>. </a:t>
          </a:r>
          <a:r>
            <a:rPr lang="en-GB" sz="1600" i="1" kern="1200" dirty="0" err="1"/>
            <a:t>Rwy'n</a:t>
          </a:r>
          <a:r>
            <a:rPr lang="en-GB" sz="1600" i="1" kern="1200" dirty="0"/>
            <a:t> </a:t>
          </a:r>
          <a:r>
            <a:rPr lang="en-GB" sz="1600" i="1" kern="1200" dirty="0" err="1"/>
            <a:t>nofiwr</a:t>
          </a:r>
          <a:r>
            <a:rPr lang="en-GB" sz="1600" i="1" kern="1200" dirty="0"/>
            <a:t> </a:t>
          </a:r>
          <a:r>
            <a:rPr lang="en-GB" sz="1600" i="1" kern="1200" dirty="0" err="1"/>
            <a:t>môr</a:t>
          </a:r>
          <a:r>
            <a:rPr lang="en-GB" sz="1600" i="1" kern="1200" dirty="0"/>
            <a:t> </a:t>
          </a:r>
          <a:r>
            <a:rPr lang="en-GB" sz="1600" i="1" kern="1200" dirty="0" err="1"/>
            <a:t>oer</a:t>
          </a:r>
          <a:r>
            <a:rPr lang="en-GB" sz="1600" i="1" kern="1200" dirty="0"/>
            <a:t> ac </a:t>
          </a:r>
          <a:r>
            <a:rPr lang="en-GB" sz="1600" i="1" kern="1200" dirty="0" err="1"/>
            <a:t>rwy'n</a:t>
          </a:r>
          <a:r>
            <a:rPr lang="en-GB" sz="1600" i="1" kern="1200" dirty="0"/>
            <a:t> </a:t>
          </a:r>
          <a:r>
            <a:rPr lang="en-GB" sz="1600" i="1" kern="1200" dirty="0" err="1"/>
            <a:t>edrych</a:t>
          </a:r>
          <a:r>
            <a:rPr lang="en-GB" sz="1600" i="1" kern="1200" dirty="0"/>
            <a:t> </a:t>
          </a:r>
          <a:r>
            <a:rPr lang="en-GB" sz="1600" i="1" kern="1200" dirty="0" err="1"/>
            <a:t>ymlaen</a:t>
          </a:r>
          <a:r>
            <a:rPr lang="en-GB" sz="1600" i="1" kern="1200" dirty="0"/>
            <a:t> at </a:t>
          </a:r>
          <a:r>
            <a:rPr lang="en-GB" sz="1600" i="1" kern="1200" dirty="0" err="1"/>
            <a:t>fynd</a:t>
          </a:r>
          <a:r>
            <a:rPr lang="en-GB" sz="1600" i="1" kern="1200" dirty="0"/>
            <a:t> </a:t>
          </a:r>
          <a:r>
            <a:rPr lang="en-GB" sz="1600" i="1" kern="1200" dirty="0" err="1"/>
            <a:t>yn</a:t>
          </a:r>
          <a:r>
            <a:rPr lang="en-GB" sz="1600" i="1" kern="1200" dirty="0"/>
            <a:t> </a:t>
          </a:r>
          <a:r>
            <a:rPr lang="en-GB" sz="1600" i="1" kern="1200" dirty="0" err="1"/>
            <a:t>ôl</a:t>
          </a:r>
          <a:r>
            <a:rPr lang="en-GB" sz="1600" i="1" kern="1200" dirty="0"/>
            <a:t> </a:t>
          </a:r>
          <a:r>
            <a:rPr lang="en-GB" sz="1600" i="1" kern="1200" dirty="0" err="1"/>
            <a:t>allan</a:t>
          </a:r>
          <a:r>
            <a:rPr lang="en-GB" sz="1600" i="1" kern="1200" dirty="0"/>
            <a:t> </a:t>
          </a:r>
          <a:r>
            <a:rPr lang="en-GB" sz="1600" i="1" kern="1200" dirty="0" err="1"/>
            <a:t>yno</a:t>
          </a:r>
          <a:r>
            <a:rPr lang="en-GB" sz="1600" i="1" kern="1200" dirty="0"/>
            <a:t>, </a:t>
          </a:r>
          <a:r>
            <a:rPr lang="en-GB" sz="1600" i="1" kern="1200" dirty="0" err="1"/>
            <a:t>mae</a:t>
          </a:r>
          <a:r>
            <a:rPr lang="en-GB" sz="1600" i="1" kern="1200" dirty="0"/>
            <a:t> </a:t>
          </a:r>
          <a:r>
            <a:rPr lang="en-GB" sz="1600" i="1" kern="1200" dirty="0" err="1"/>
            <a:t>pobl</a:t>
          </a:r>
          <a:r>
            <a:rPr lang="en-GB" sz="1600" i="1" kern="1200" dirty="0"/>
            <a:t> </a:t>
          </a:r>
          <a:r>
            <a:rPr lang="en-GB" sz="1600" i="1" kern="1200" dirty="0" err="1"/>
            <a:t>yn</a:t>
          </a:r>
          <a:r>
            <a:rPr lang="en-GB" sz="1600" i="1" kern="1200" dirty="0"/>
            <a:t> </a:t>
          </a:r>
          <a:r>
            <a:rPr lang="en-GB" sz="1600" i="1" kern="1200" dirty="0" err="1"/>
            <a:t>gyfeillgar</a:t>
          </a:r>
          <a:r>
            <a:rPr lang="en-GB" sz="1600" i="1" kern="1200" dirty="0"/>
            <a:t>."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8793" y="3061557"/>
        <a:ext cx="6569247" cy="901941"/>
      </dsp:txXfrm>
    </dsp:sp>
    <dsp:sp modelId="{03EF3536-EC3B-4783-9DAE-7EDD253EA245}">
      <dsp:nvSpPr>
        <dsp:cNvPr id="0" name=""/>
        <dsp:cNvSpPr/>
      </dsp:nvSpPr>
      <dsp:spPr>
        <a:xfrm>
          <a:off x="0" y="4024810"/>
          <a:ext cx="6666833" cy="999527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1" kern="1200" dirty="0"/>
            <a:t>‘’Mae </a:t>
          </a:r>
          <a:r>
            <a:rPr lang="en-GB" sz="1600" i="1" kern="1200" dirty="0" err="1"/>
            <a:t>parcio</a:t>
          </a:r>
          <a:r>
            <a:rPr lang="en-GB" sz="1600" i="1" kern="1200" dirty="0"/>
            <a:t> </a:t>
          </a:r>
          <a:r>
            <a:rPr lang="en-GB" sz="1600" i="1" kern="1200" dirty="0" err="1"/>
            <a:t>yn</a:t>
          </a:r>
          <a:r>
            <a:rPr lang="en-GB" sz="1600" i="1" kern="1200" dirty="0"/>
            <a:t> </a:t>
          </a:r>
          <a:r>
            <a:rPr lang="en-GB" sz="1600" i="1" kern="1200" dirty="0" err="1"/>
            <a:t>anodd</a:t>
          </a:r>
          <a:r>
            <a:rPr lang="en-GB" sz="1600" i="1" kern="1200" dirty="0"/>
            <a:t> </a:t>
          </a:r>
          <a:r>
            <a:rPr lang="en-GB" sz="1600" i="1" kern="1200" dirty="0" err="1"/>
            <a:t>mewn</a:t>
          </a:r>
          <a:r>
            <a:rPr lang="en-GB" sz="1600" i="1" kern="1200" dirty="0"/>
            <a:t> trefi’’</a:t>
          </a:r>
          <a:endParaRPr lang="en-US" sz="1600" kern="1200" dirty="0"/>
        </a:p>
      </dsp:txBody>
      <dsp:txXfrm>
        <a:off x="48793" y="4073603"/>
        <a:ext cx="6569247" cy="901941"/>
      </dsp:txXfrm>
    </dsp:sp>
    <dsp:sp modelId="{05463D41-BCF2-40BF-8D7A-F6B816F0AAEE}">
      <dsp:nvSpPr>
        <dsp:cNvPr id="0" name=""/>
        <dsp:cNvSpPr/>
      </dsp:nvSpPr>
      <dsp:spPr>
        <a:xfrm>
          <a:off x="0" y="5019919"/>
          <a:ext cx="6666833" cy="999527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1" kern="1200" dirty="0"/>
            <a:t>“</a:t>
          </a:r>
          <a:r>
            <a:rPr lang="en-GB" sz="1600" i="1" kern="1200" dirty="0" err="1"/>
            <a:t>Mwy</a:t>
          </a:r>
          <a:r>
            <a:rPr lang="en-GB" sz="1600" i="1" kern="1200" dirty="0"/>
            <a:t> o </a:t>
          </a:r>
          <a:r>
            <a:rPr lang="en-GB" sz="1600" i="1" kern="1200" dirty="0" err="1"/>
            <a:t>doiledau</a:t>
          </a:r>
          <a:r>
            <a:rPr lang="en-GB" sz="1600" i="1" kern="1200" dirty="0"/>
            <a:t> </a:t>
          </a:r>
          <a:r>
            <a:rPr lang="en-GB" sz="1600" i="1" kern="1200" dirty="0" err="1"/>
            <a:t>cyhoeddus</a:t>
          </a:r>
          <a:r>
            <a:rPr lang="en-GB" sz="1600" i="1" kern="1200" dirty="0"/>
            <a:t>- </a:t>
          </a:r>
          <a:r>
            <a:rPr lang="en-GB" sz="1600" i="1" kern="1200" dirty="0" err="1"/>
            <a:t>menywod</a:t>
          </a:r>
          <a:r>
            <a:rPr lang="en-GB" sz="1600" i="1" kern="1200" dirty="0"/>
            <a:t>, </a:t>
          </a:r>
          <a:r>
            <a:rPr lang="en-GB" sz="1600" i="1" kern="1200" dirty="0" err="1"/>
            <a:t>dynion</a:t>
          </a:r>
          <a:r>
            <a:rPr lang="en-GB" sz="1600" i="1" kern="1200" dirty="0"/>
            <a:t> ,</a:t>
          </a:r>
          <a:r>
            <a:rPr lang="en-GB" sz="1600" i="1" kern="1200" dirty="0" err="1"/>
            <a:t>niwtral</a:t>
          </a:r>
          <a:r>
            <a:rPr lang="en-GB" sz="1600" i="1" kern="1200" dirty="0"/>
            <a:t>”</a:t>
          </a:r>
          <a:endParaRPr lang="en-US" sz="1600" kern="1200" dirty="0"/>
        </a:p>
      </dsp:txBody>
      <dsp:txXfrm>
        <a:off x="48793" y="5068712"/>
        <a:ext cx="6569247" cy="901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CDC5F-09F0-4434-A497-A35477374E41}">
      <dsp:nvSpPr>
        <dsp:cNvPr id="0" name=""/>
        <dsp:cNvSpPr/>
      </dsp:nvSpPr>
      <dsp:spPr>
        <a:xfrm>
          <a:off x="0" y="15877"/>
          <a:ext cx="10515600" cy="98338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Pontio’r</a:t>
          </a:r>
          <a:r>
            <a:rPr lang="en-US" sz="4100" kern="1200" dirty="0"/>
            <a:t> </a:t>
          </a:r>
          <a:r>
            <a:rPr lang="en-US" sz="4100" kern="1200" dirty="0" err="1"/>
            <a:t>cenhedlaethau</a:t>
          </a:r>
          <a:endParaRPr lang="en-US" sz="4100" kern="1200" dirty="0"/>
        </a:p>
      </dsp:txBody>
      <dsp:txXfrm>
        <a:off x="48005" y="63882"/>
        <a:ext cx="10419590" cy="887374"/>
      </dsp:txXfrm>
    </dsp:sp>
    <dsp:sp modelId="{467D0CC9-93CF-46C0-8484-EBDD470664D2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Cynhwysol</a:t>
          </a:r>
          <a:endParaRPr lang="en-US" sz="4100" kern="1200" dirty="0"/>
        </a:p>
      </dsp:txBody>
      <dsp:txXfrm>
        <a:off x="48005" y="1181249"/>
        <a:ext cx="10419590" cy="887374"/>
      </dsp:txXfrm>
    </dsp:sp>
    <dsp:sp modelId="{97DDF2B2-70D3-48C2-9FFA-E9C2C7BA1CCE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Trawsffiniol</a:t>
          </a:r>
          <a:endParaRPr lang="en-US" sz="4100" kern="1200" dirty="0"/>
        </a:p>
      </dsp:txBody>
      <dsp:txXfrm>
        <a:off x="48005" y="2282714"/>
        <a:ext cx="10419590" cy="887374"/>
      </dsp:txXfrm>
    </dsp:sp>
    <dsp:sp modelId="{06D8FA51-A555-42DC-913E-752560FF05E0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Trwy</a:t>
          </a:r>
          <a:r>
            <a:rPr lang="en-US" sz="4100" kern="1200" dirty="0"/>
            <a:t> </a:t>
          </a:r>
          <a:r>
            <a:rPr lang="en-US" sz="4100" kern="1200" dirty="0" err="1"/>
            <a:t>Oed</a:t>
          </a:r>
          <a:endParaRPr lang="en-US" sz="4100" kern="1200" dirty="0"/>
        </a:p>
      </dsp:txBody>
      <dsp:txXfrm>
        <a:off x="48005" y="3384179"/>
        <a:ext cx="1041959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C8FF-37AB-1702-743C-467C09324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74B5D-E66D-2FA6-41CF-AA2D25EC6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0A3E4-59FD-A454-64AA-C99832F9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525A7-E288-A631-2555-15A40514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2DA1A-8F11-7E49-70CF-D393A2E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8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A754-6824-7A97-7D3A-F72DAFBE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32603-2A6E-6663-09DC-E8C4E6409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E1CBE-4BDD-7425-3B21-784B1061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01792-C1A3-86A4-16D7-97919030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95D1-AF11-A9D5-FFBD-77174CDF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2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80F45-1144-FDB9-4062-2A6E77CF7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17172-E204-7FC2-04B6-ECE86A852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9CC67-99E6-E1D9-AF12-DBD6C241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1EE5-D06C-A40E-E62D-C087A9FE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8ECCD-DC6F-EB6B-D482-8EA0BD81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4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7590-3974-226A-0FF6-ADC0268F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8B78-5353-FBB6-0250-5712338D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399B0-E6C7-C566-2EDD-F9C8C51E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13B4-3ED1-78A5-C6F7-5A5B464E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03347-472B-B34E-9A8B-F1CA1944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6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F792-75AB-3A07-B0AA-06ED382A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3E49C-266B-9AF6-BEC8-783B4C101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89C6F-BD82-6527-E052-CA54DF6C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1E5F8-DC89-E13E-E0CF-7FEAE069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7F2CA-FD7F-6B8A-E4AF-099702FB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6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50B7-0D7B-D205-B153-367CCEE2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0642-D96B-521E-0F2C-A9CA68EA1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46C1-8386-19C5-AAD6-4939394C7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FBF85-BE04-DA84-A0D6-AB9CA843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06693-2027-1957-1B1A-CAFE5B57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43F9B-4616-9C1C-3828-FD564B00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0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5A59-0E3E-80C2-D7C8-23871339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24E92-9F24-D867-72A2-46470B851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FE40E-6A6C-812C-B1B8-CB97FFACD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F0328-1B90-ED47-1EA8-E18FBBBA1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5C67D-E8F0-D30A-7934-8EAA6A453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2E085-0226-76B5-9746-992F930F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F815B-BD15-2702-0EDB-3569B2CB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05EEA-A5F9-10C6-81EC-9BFB6A88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9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4303-DAA1-8415-BBE4-22A35B14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AD3EE-5E28-17D5-6CC0-A48040E9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14BA6-3241-733B-A5B1-F7A78E2C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13C00-DE97-71B2-60C9-4E081CCC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9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54298-67F8-D860-0C86-E5DDD039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58FB2-19BB-49FA-8E0D-1AFCDE0E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4FAE5-A60C-DDE0-A9C1-0E841912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4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6F28-C0DD-01B8-1C93-A13B0B96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4FC9-8D1E-D937-5AE5-39B5F090B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2D43F-73D1-E45A-EA22-DDE748CC6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6529E-1F3C-768D-7857-52EFBCA5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38FF2-E23E-00D9-D98C-6C955AA0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D6B43-0CEF-8BE1-C56D-1F98A774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3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26A-A098-9AF5-6D1E-A9DA4531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47409-6184-F41A-743C-80678F401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10F6F-5B92-35D4-38E5-E26EA9A34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AFCA2-0327-75CE-0CCC-6C0AE20C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4FBE2-331F-6273-1C1F-2E498FA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B28E4-9F6B-47F1-9EFE-027D01AC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32BB4-68FA-BED5-B02B-7F8314F7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4ED7A-611C-2FBC-5AAD-133BEC53F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1C5A5-9DB6-155F-4618-5B371DA28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4C39-A226-4575-9555-76A127A464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C91A-87EB-332C-2454-2F4A9875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DA1A7-EA71-2BF0-E62B-DFE3459C9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E975-0D89-48C4-A099-D0CFB5E5F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12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1E31044-00F2-D61D-A251-BC3846943732}"/>
              </a:ext>
            </a:extLst>
          </p:cNvPr>
          <p:cNvSpPr/>
          <p:nvPr/>
        </p:nvSpPr>
        <p:spPr>
          <a:xfrm>
            <a:off x="6064235" y="0"/>
            <a:ext cx="615236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2B2ABCF-29C3-1737-33A7-679AE3007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747" y="538353"/>
            <a:ext cx="5257690" cy="5781294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cy-GB" b="0" i="0" dirty="0">
                <a:solidFill>
                  <a:schemeClr val="tx2"/>
                </a:solidFill>
                <a:effectLst/>
              </a:rPr>
              <a:t>Ers 2019, mae'r Comisiynydd Pobl Hŷn wedi bod yn gweithio gydag awdurdodau lleol a'u cefnogi i ddatblygu fel cymunedau sy’n oed- gyfeillgar ac i wneud cais am aelodaeth o Rwydwaith Byd-eang WHO o Ddinasoedd a Chymunedau sy'n Oed-Gyfeillgar.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b="0" i="0" dirty="0">
              <a:solidFill>
                <a:schemeClr val="tx2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GB" b="0" i="0" dirty="0" err="1">
                <a:solidFill>
                  <a:schemeClr val="tx2"/>
                </a:solidFill>
                <a:effectLst/>
              </a:rPr>
              <a:t>Dechreuodd</a:t>
            </a:r>
            <a:r>
              <a:rPr lang="en-GB" b="0" i="0" dirty="0">
                <a:solidFill>
                  <a:schemeClr val="tx2"/>
                </a:solidFill>
                <a:effectLst/>
              </a:rPr>
              <a:t> y </a:t>
            </a:r>
            <a:r>
              <a:rPr lang="en-GB" b="0" i="0" dirty="0" err="1">
                <a:solidFill>
                  <a:schemeClr val="tx2"/>
                </a:solidFill>
                <a:effectLst/>
              </a:rPr>
              <a:t>gwaith</a:t>
            </a:r>
            <a:r>
              <a:rPr lang="en-GB" b="0" i="0" dirty="0">
                <a:solidFill>
                  <a:schemeClr val="tx2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2"/>
                </a:solidFill>
                <a:effectLst/>
              </a:rPr>
              <a:t>hwn</a:t>
            </a:r>
            <a:r>
              <a:rPr lang="en-GB" b="0" i="0" dirty="0">
                <a:solidFill>
                  <a:schemeClr val="tx2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2"/>
                </a:solidFill>
                <a:effectLst/>
              </a:rPr>
              <a:t>yng</a:t>
            </a:r>
            <a:r>
              <a:rPr lang="en-GB" b="0" i="0" dirty="0">
                <a:solidFill>
                  <a:schemeClr val="tx2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2"/>
                </a:solidFill>
                <a:effectLst/>
              </a:rPr>
              <a:t>Ngheredigion</a:t>
            </a:r>
            <a:r>
              <a:rPr lang="en-GB" b="0" i="0" dirty="0">
                <a:solidFill>
                  <a:schemeClr val="tx2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2"/>
                </a:solidFill>
                <a:effectLst/>
              </a:rPr>
              <a:t>yn</a:t>
            </a:r>
            <a:r>
              <a:rPr lang="en-GB" b="0" i="0" dirty="0">
                <a:solidFill>
                  <a:schemeClr val="tx2"/>
                </a:solidFill>
                <a:effectLst/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H</a:t>
            </a:r>
            <a:r>
              <a:rPr lang="en-GB" b="0" i="0" dirty="0">
                <a:solidFill>
                  <a:schemeClr val="tx2"/>
                </a:solidFill>
                <a:effectLst/>
              </a:rPr>
              <a:t>ydref 2022.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4F43-AEE0-EAB3-DDB9-0BF520C4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23" y="436009"/>
            <a:ext cx="4933187" cy="59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5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16783-FC8A-178D-4082-70497DCC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20" y="1725109"/>
            <a:ext cx="3340975" cy="3387497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dirty="0" err="1">
                <a:solidFill>
                  <a:srgbClr val="FFFFFF"/>
                </a:solidFill>
              </a:rPr>
              <a:t>Ym</a:t>
            </a:r>
            <a:r>
              <a:rPr lang="en-GB" sz="3600" dirty="0">
                <a:solidFill>
                  <a:srgbClr val="FFFFFF"/>
                </a:solidFill>
              </a:rPr>
              <a:t> mis </a:t>
            </a:r>
            <a:r>
              <a:rPr lang="en-GB" sz="3600" dirty="0" err="1">
                <a:solidFill>
                  <a:srgbClr val="FFFFFF"/>
                </a:solidFill>
              </a:rPr>
              <a:t>Rhagfyr</a:t>
            </a:r>
            <a:r>
              <a:rPr lang="en-GB" sz="3600" dirty="0">
                <a:solidFill>
                  <a:srgbClr val="FFFFFF"/>
                </a:solidFill>
              </a:rPr>
              <a:t> 2023 </a:t>
            </a:r>
            <a:r>
              <a:rPr lang="en-GB" sz="3600" dirty="0" err="1">
                <a:solidFill>
                  <a:srgbClr val="FFFFFF"/>
                </a:solidFill>
              </a:rPr>
              <a:t>gwnaethom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dirty="0" err="1">
                <a:solidFill>
                  <a:srgbClr val="FFFFFF"/>
                </a:solidFill>
              </a:rPr>
              <a:t>recriwtio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dirty="0" err="1">
                <a:solidFill>
                  <a:srgbClr val="FFFFFF"/>
                </a:solidFill>
              </a:rPr>
              <a:t>Hwylusydd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dirty="0" err="1">
                <a:solidFill>
                  <a:srgbClr val="FFFFFF"/>
                </a:solidFill>
              </a:rPr>
              <a:t>Grŵp</a:t>
            </a:r>
            <a:r>
              <a:rPr lang="en-GB" sz="3600" dirty="0">
                <a:solidFill>
                  <a:srgbClr val="FFFFFF"/>
                </a:solidFill>
              </a:rPr>
              <a:t> </a:t>
            </a:r>
            <a:r>
              <a:rPr lang="en-GB" sz="3600" dirty="0" err="1">
                <a:solidFill>
                  <a:srgbClr val="FFFFFF"/>
                </a:solidFill>
              </a:rPr>
              <a:t>Cymunedol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E17D-8ADB-9B0F-528C-A4BE3443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114" y="1077846"/>
            <a:ext cx="6555347" cy="472258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I </a:t>
            </a:r>
            <a:r>
              <a:rPr lang="en-GB" sz="2400" dirty="0" err="1"/>
              <a:t>cefnogi</a:t>
            </a:r>
            <a:r>
              <a:rPr lang="en-GB" sz="2400" dirty="0"/>
              <a:t> </a:t>
            </a:r>
            <a:r>
              <a:rPr lang="en-GB" sz="2400" dirty="0" err="1"/>
              <a:t>Swyddog</a:t>
            </a:r>
            <a:r>
              <a:rPr lang="en-GB" sz="2400" dirty="0"/>
              <a:t> </a:t>
            </a:r>
            <a:r>
              <a:rPr lang="en-GB" sz="2400" dirty="0" err="1"/>
              <a:t>Heneiddio’n</a:t>
            </a:r>
            <a:r>
              <a:rPr lang="en-GB" sz="2400" dirty="0"/>
              <a:t> Dda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 err="1"/>
              <a:t>Cyd-gynhyrchu</a:t>
            </a:r>
            <a:r>
              <a:rPr lang="en-GB" sz="2400" dirty="0"/>
              <a:t> </a:t>
            </a:r>
            <a:r>
              <a:rPr lang="en-GB" sz="2400" dirty="0" err="1"/>
              <a:t>cefnogaeth</a:t>
            </a:r>
            <a:r>
              <a:rPr lang="en-GB" sz="2400" dirty="0"/>
              <a:t> a </a:t>
            </a:r>
            <a:r>
              <a:rPr lang="en-GB" sz="2400" dirty="0" err="1"/>
              <a:t>gwybodaeth</a:t>
            </a:r>
            <a:r>
              <a:rPr lang="en-GB" sz="2400" dirty="0"/>
              <a:t> </a:t>
            </a:r>
            <a:r>
              <a:rPr lang="en-GB" sz="2400" dirty="0" err="1"/>
              <a:t>gyda</a:t>
            </a:r>
            <a:r>
              <a:rPr lang="en-GB" sz="2400" dirty="0"/>
              <a:t> CAVO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gyfer</a:t>
            </a:r>
            <a:r>
              <a:rPr lang="en-GB" sz="2400" dirty="0"/>
              <a:t> </a:t>
            </a:r>
            <a:r>
              <a:rPr lang="en-GB" sz="2400" dirty="0" err="1"/>
              <a:t>grwpiau</a:t>
            </a:r>
            <a:r>
              <a:rPr lang="en-GB" sz="2400" dirty="0"/>
              <a:t> </a:t>
            </a:r>
            <a:r>
              <a:rPr lang="en-GB" sz="2400" dirty="0" err="1"/>
              <a:t>cymunedol</a:t>
            </a: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 err="1"/>
              <a:t>Datblygu</a:t>
            </a:r>
            <a:r>
              <a:rPr lang="en-GB" sz="2400" dirty="0"/>
              <a:t> </a:t>
            </a:r>
            <a:r>
              <a:rPr lang="en-GB" sz="2400" dirty="0" err="1"/>
              <a:t>cyfres</a:t>
            </a:r>
            <a:r>
              <a:rPr lang="en-GB" sz="2400" dirty="0"/>
              <a:t> </a:t>
            </a:r>
            <a:r>
              <a:rPr lang="en-GB" sz="2400" dirty="0" err="1"/>
              <a:t>hyfforddi</a:t>
            </a:r>
            <a:r>
              <a:rPr lang="en-GB" sz="2400" dirty="0"/>
              <a:t> a </a:t>
            </a:r>
            <a:r>
              <a:rPr lang="en-GB" sz="2400" dirty="0" err="1"/>
              <a:t>chymorth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gyfer</a:t>
            </a:r>
            <a:r>
              <a:rPr lang="en-GB" sz="2400" dirty="0"/>
              <a:t> </a:t>
            </a:r>
            <a:r>
              <a:rPr lang="en-GB" sz="2400" dirty="0" err="1"/>
              <a:t>grwpiau</a:t>
            </a:r>
            <a:r>
              <a:rPr lang="en-GB" sz="2400" dirty="0"/>
              <a:t> </a:t>
            </a:r>
            <a:r>
              <a:rPr lang="en-GB" sz="2400" dirty="0" err="1"/>
              <a:t>cymunedol</a:t>
            </a: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 err="1"/>
              <a:t>Cynghori</a:t>
            </a:r>
            <a:r>
              <a:rPr lang="en-GB" sz="2400" dirty="0"/>
              <a:t> a </a:t>
            </a:r>
            <a:r>
              <a:rPr lang="en-GB" sz="2400" dirty="0" err="1"/>
              <a:t>chydweithio</a:t>
            </a:r>
            <a:r>
              <a:rPr lang="en-GB" sz="2400" dirty="0"/>
              <a:t> â </a:t>
            </a:r>
            <a:r>
              <a:rPr lang="en-GB" sz="2400" dirty="0" err="1"/>
              <a:t>Chysylltwyr</a:t>
            </a:r>
            <a:r>
              <a:rPr lang="en-GB" sz="2400" dirty="0"/>
              <a:t> </a:t>
            </a:r>
            <a:r>
              <a:rPr lang="en-GB" sz="2400" dirty="0" err="1"/>
              <a:t>Cymunedol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gefnogi</a:t>
            </a:r>
            <a:r>
              <a:rPr lang="en-GB" sz="2400" dirty="0"/>
              <a:t> </a:t>
            </a:r>
            <a:r>
              <a:rPr lang="en-GB" sz="2400" dirty="0" err="1"/>
              <a:t>Grwpiau</a:t>
            </a:r>
            <a:r>
              <a:rPr lang="en-GB" sz="2400" dirty="0"/>
              <a:t> </a:t>
            </a:r>
            <a:r>
              <a:rPr lang="en-GB" sz="2400" dirty="0" err="1"/>
              <a:t>Cymunedol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692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55E74-0D51-1628-4F05-3AC1E08F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077459"/>
            <a:ext cx="3201366" cy="2723358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y-GB" sz="4000" dirty="0">
                <a:solidFill>
                  <a:srgbClr val="FFFFFF"/>
                </a:solidFill>
              </a:rPr>
              <a:t>Ond sut y gallai weithio?</a:t>
            </a:r>
            <a:br>
              <a:rPr lang="cy-GB" sz="4000" dirty="0">
                <a:solidFill>
                  <a:srgbClr val="FFFFFF"/>
                </a:solidFill>
              </a:rPr>
            </a:br>
            <a:r>
              <a:rPr lang="cy-GB" sz="4000" dirty="0">
                <a:solidFill>
                  <a:srgbClr val="FFFFFF"/>
                </a:solidFill>
              </a:rPr>
              <a:t> </a:t>
            </a:r>
            <a:br>
              <a:rPr lang="cy-GB" sz="4000" dirty="0">
                <a:solidFill>
                  <a:srgbClr val="FFFFFF"/>
                </a:solidFill>
              </a:rPr>
            </a:br>
            <a:r>
              <a:rPr lang="cy-GB" sz="4000" dirty="0">
                <a:solidFill>
                  <a:srgbClr val="FFFFFF"/>
                </a:solidFill>
              </a:rPr>
              <a:t>Sut beth fyddai fel?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CFF0-5AAC-775C-6AB8-09AB4669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666114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y-GB" sz="2400" dirty="0"/>
              <a:t>Rhwydwaith dan arweiniad y Gymuned o Gynrychiolydd Y Bobl a Grwpiau Cymunedol, gyda chefnogaeth ;</a:t>
            </a:r>
          </a:p>
          <a:p>
            <a:pPr marL="0" indent="0">
              <a:lnSpc>
                <a:spcPct val="100000"/>
              </a:lnSpc>
              <a:buNone/>
            </a:pPr>
            <a:endParaRPr lang="cy-GB" sz="2400" dirty="0"/>
          </a:p>
          <a:p>
            <a:pPr>
              <a:lnSpc>
                <a:spcPct val="100000"/>
              </a:lnSpc>
            </a:pPr>
            <a:r>
              <a:rPr lang="cy-GB" sz="2400" b="1" dirty="0"/>
              <a:t>Y Tîm Gofalwyr a Chymorth Cymunedol</a:t>
            </a:r>
          </a:p>
          <a:p>
            <a:pPr marL="0" indent="0">
              <a:lnSpc>
                <a:spcPct val="100000"/>
              </a:lnSpc>
              <a:buNone/>
            </a:pPr>
            <a:endParaRPr lang="cy-GB" sz="2400" b="1" dirty="0"/>
          </a:p>
          <a:p>
            <a:pPr>
              <a:lnSpc>
                <a:spcPct val="100000"/>
              </a:lnSpc>
            </a:pPr>
            <a:r>
              <a:rPr lang="cy-GB" sz="2400" b="1" dirty="0"/>
              <a:t>Age Cymru Dyfed</a:t>
            </a:r>
          </a:p>
          <a:p>
            <a:pPr marL="0" indent="0">
              <a:lnSpc>
                <a:spcPct val="100000"/>
              </a:lnSpc>
              <a:buNone/>
            </a:pPr>
            <a:endParaRPr lang="cy-GB" sz="2400" b="1" dirty="0"/>
          </a:p>
          <a:p>
            <a:pPr>
              <a:lnSpc>
                <a:spcPct val="100000"/>
              </a:lnSpc>
            </a:pPr>
            <a:r>
              <a:rPr lang="cy-GB" sz="2400" b="1" dirty="0"/>
              <a:t>Y Comisiynydd Pobl Hŷn</a:t>
            </a:r>
          </a:p>
          <a:p>
            <a:pPr>
              <a:lnSpc>
                <a:spcPct val="100000"/>
              </a:lnSpc>
            </a:pPr>
            <a:endParaRPr lang="cy-GB" sz="2400" b="1" dirty="0"/>
          </a:p>
          <a:p>
            <a:pPr>
              <a:lnSpc>
                <a:spcPct val="100000"/>
              </a:lnSpc>
            </a:pPr>
            <a:r>
              <a:rPr lang="cy-GB" sz="2400" b="1" dirty="0"/>
              <a:t>Cymdeithas Mudiadau Gwirfoddol Ceredigion</a:t>
            </a:r>
          </a:p>
          <a:p>
            <a:pPr marL="0" indent="0">
              <a:lnSpc>
                <a:spcPct val="100000"/>
              </a:lnSpc>
              <a:buNone/>
            </a:pPr>
            <a:endParaRPr lang="cy-GB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y-GB" sz="2400" dirty="0"/>
              <a:t>Gyda rhanddeiliaid allweddol wrth law i gefnogi materion penodol.</a:t>
            </a:r>
          </a:p>
        </p:txBody>
      </p:sp>
    </p:spTree>
    <p:extLst>
      <p:ext uri="{BB962C8B-B14F-4D97-AF65-F5344CB8AC3E}">
        <p14:creationId xmlns:p14="http://schemas.microsoft.com/office/powerpoint/2010/main" val="118856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869C01D-3B44-8DF8-74A6-B2B2A3A05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688539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02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4ABF8-A71E-4509-66CB-CC13C522A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204" y="2823633"/>
            <a:ext cx="2823275" cy="1210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Llinell</a:t>
            </a:r>
            <a:r>
              <a:rPr lang="en-US" sz="36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Amser</a:t>
            </a:r>
            <a:r>
              <a:rPr lang="en-US" sz="36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24 / 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FF2FE-EE31-E6DF-7093-58DF3A094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3" y="116415"/>
            <a:ext cx="7251700" cy="6625168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/>
              <a:t>Mai - </a:t>
            </a:r>
            <a:r>
              <a:rPr lang="en-US" sz="1800" b="1" dirty="0" err="1"/>
              <a:t>Fedi</a:t>
            </a:r>
            <a:r>
              <a:rPr lang="en-US" sz="1800" b="1" dirty="0"/>
              <a:t> 2024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-</a:t>
            </a:r>
            <a:r>
              <a:rPr lang="en-US" sz="1600" b="1" dirty="0"/>
              <a:t> </a:t>
            </a:r>
            <a:r>
              <a:rPr lang="en-US" sz="1600" dirty="0" err="1"/>
              <a:t>Trefnu</a:t>
            </a:r>
            <a:r>
              <a:rPr lang="en-US" sz="1600" dirty="0"/>
              <a:t> </a:t>
            </a:r>
            <a:r>
              <a:rPr lang="en-US" sz="1600" dirty="0" err="1"/>
              <a:t>digwyddiad</a:t>
            </a:r>
            <a:r>
              <a:rPr lang="en-US" sz="1600" dirty="0"/>
              <a:t> </a:t>
            </a:r>
            <a:r>
              <a:rPr lang="en-US" sz="1600" dirty="0" err="1"/>
              <a:t>lansio</a:t>
            </a:r>
            <a:r>
              <a:rPr lang="en-US" sz="1600" dirty="0"/>
              <a:t>, </a:t>
            </a:r>
            <a:r>
              <a:rPr lang="en-US" sz="1600" dirty="0" err="1"/>
              <a:t>ymgysylltu</a:t>
            </a:r>
            <a:r>
              <a:rPr lang="en-US" sz="1600" dirty="0"/>
              <a:t> â </a:t>
            </a:r>
            <a:r>
              <a:rPr lang="en-US" sz="1600" dirty="0" err="1"/>
              <a:t>chynrychiolwyr</a:t>
            </a:r>
            <a:r>
              <a:rPr lang="en-US" sz="1600" dirty="0"/>
              <a:t> </a:t>
            </a:r>
            <a:r>
              <a:rPr lang="en-US" sz="1600" dirty="0" err="1"/>
              <a:t>dinasyddion</a:t>
            </a:r>
            <a:r>
              <a:rPr lang="en-US" sz="1600" dirty="0"/>
              <a:t> ac </a:t>
            </a:r>
            <a:r>
              <a:rPr lang="en-US" sz="1600" dirty="0" err="1"/>
              <a:t>arweinwyr</a:t>
            </a:r>
            <a:r>
              <a:rPr lang="en-US" sz="1600" dirty="0"/>
              <a:t> </a:t>
            </a:r>
            <a:r>
              <a:rPr lang="en-US" sz="1600" dirty="0" err="1"/>
              <a:t>grwpiau</a:t>
            </a:r>
            <a:r>
              <a:rPr lang="en-US" sz="1600" dirty="0"/>
              <a:t>, </a:t>
            </a:r>
            <a:r>
              <a:rPr lang="en-US" sz="1600" dirty="0" err="1"/>
              <a:t>datblygu</a:t>
            </a:r>
            <a:r>
              <a:rPr lang="en-US" sz="1600" dirty="0"/>
              <a:t> </a:t>
            </a:r>
            <a:r>
              <a:rPr lang="en-US" sz="1600" dirty="0" err="1"/>
              <a:t>llyfr</a:t>
            </a:r>
            <a:r>
              <a:rPr lang="en-US" sz="1600" dirty="0"/>
              <a:t> </a:t>
            </a:r>
            <a:r>
              <a:rPr lang="en-US" sz="1600" dirty="0" err="1"/>
              <a:t>gwaith</a:t>
            </a:r>
            <a:r>
              <a:rPr lang="en-US" sz="1600" dirty="0"/>
              <a:t>, </a:t>
            </a:r>
            <a:r>
              <a:rPr lang="en-US" sz="1600" dirty="0" err="1"/>
              <a:t>cwrdd</a:t>
            </a:r>
            <a:r>
              <a:rPr lang="en-US" sz="1600" dirty="0"/>
              <a:t> â </a:t>
            </a:r>
            <a:r>
              <a:rPr lang="en-US" sz="1600" dirty="0" err="1"/>
              <a:t>rhanddeiliaid</a:t>
            </a:r>
            <a:r>
              <a:rPr lang="en-US" sz="1600" dirty="0"/>
              <a:t>, </a:t>
            </a:r>
            <a:r>
              <a:rPr lang="en-US" sz="1600" dirty="0" err="1"/>
              <a:t>datblygu</a:t>
            </a:r>
            <a:r>
              <a:rPr lang="en-US" sz="1600" dirty="0"/>
              <a:t> </a:t>
            </a:r>
            <a:r>
              <a:rPr lang="en-US" sz="1600" dirty="0" err="1"/>
              <a:t>Taflen</a:t>
            </a:r>
            <a:r>
              <a:rPr lang="en-US" sz="1600" dirty="0"/>
              <a:t> AFC.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/>
              <a:t>Mehefin</a:t>
            </a:r>
            <a:r>
              <a:rPr lang="en-US" sz="1800" b="1" dirty="0"/>
              <a:t> - Medi 2024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- </a:t>
            </a:r>
            <a:r>
              <a:rPr lang="en-US" sz="1600" dirty="0" err="1"/>
              <a:t>Datblygu</a:t>
            </a:r>
            <a:r>
              <a:rPr lang="en-US" sz="1600" dirty="0"/>
              <a:t> </a:t>
            </a:r>
            <a:r>
              <a:rPr lang="en-US" sz="1600" dirty="0" err="1"/>
              <a:t>fersiwn</a:t>
            </a:r>
            <a:r>
              <a:rPr lang="en-US" sz="1600" dirty="0"/>
              <a:t> 2 </a:t>
            </a:r>
            <a:r>
              <a:rPr lang="en-US" sz="1600" dirty="0" err="1"/>
              <a:t>o’r</a:t>
            </a:r>
            <a:r>
              <a:rPr lang="en-US" sz="1600" dirty="0"/>
              <a:t> </a:t>
            </a:r>
            <a:r>
              <a:rPr lang="en-US" sz="1600" dirty="0" err="1"/>
              <a:t>Cyfeiriadur</a:t>
            </a:r>
            <a:r>
              <a:rPr lang="en-US" sz="1600" dirty="0"/>
              <a:t>.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/>
              <a:t>Mehefin</a:t>
            </a:r>
            <a:r>
              <a:rPr lang="en-US" sz="1800" b="1" dirty="0"/>
              <a:t> 2024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- </a:t>
            </a:r>
            <a:r>
              <a:rPr lang="en-US" sz="1600" dirty="0" err="1"/>
              <a:t>Cyfarfod</a:t>
            </a:r>
            <a:r>
              <a:rPr lang="en-US" sz="1600" dirty="0"/>
              <a:t> </a:t>
            </a:r>
            <a:r>
              <a:rPr lang="en-US" sz="1600" dirty="0" err="1"/>
              <a:t>cychwynnol</a:t>
            </a:r>
            <a:r>
              <a:rPr lang="en-US" sz="1600" dirty="0"/>
              <a:t>, 25.6.24, </a:t>
            </a:r>
            <a:r>
              <a:rPr lang="en-US" sz="1600" dirty="0" err="1"/>
              <a:t>Penmorfa</a:t>
            </a:r>
            <a:r>
              <a:rPr lang="en-US" sz="1600" dirty="0"/>
              <a:t>, Aberaeron. </a:t>
            </a:r>
            <a:r>
              <a:rPr lang="en-US" sz="1600" dirty="0" err="1"/>
              <a:t>Sefydlu</a:t>
            </a:r>
            <a:r>
              <a:rPr lang="en-US" sz="1600" dirty="0"/>
              <a:t> </a:t>
            </a:r>
            <a:r>
              <a:rPr lang="en-US" sz="1600" dirty="0" err="1"/>
              <a:t>deilsen</a:t>
            </a:r>
            <a:r>
              <a:rPr lang="en-US" sz="1600" dirty="0"/>
              <a:t> y </a:t>
            </a:r>
            <a:r>
              <a:rPr lang="en-US" sz="1600" dirty="0" err="1"/>
              <a:t>wefan</a:t>
            </a:r>
            <a:r>
              <a:rPr lang="en-US" sz="1600" dirty="0"/>
              <a:t> </a:t>
            </a:r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err="1"/>
              <a:t>dudalen</a:t>
            </a:r>
            <a:r>
              <a:rPr lang="en-US" sz="1600" dirty="0"/>
              <a:t> </a:t>
            </a:r>
            <a:r>
              <a:rPr lang="en-US" sz="1600" dirty="0" err="1"/>
              <a:t>gwefan</a:t>
            </a:r>
            <a:r>
              <a:rPr lang="en-US" sz="1600" dirty="0"/>
              <a:t> CCC.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/>
              <a:t>Awst</a:t>
            </a:r>
            <a:r>
              <a:rPr lang="en-US" sz="1800" b="1" dirty="0"/>
              <a:t> 2024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- </a:t>
            </a:r>
            <a:r>
              <a:rPr lang="en-US" sz="1600" dirty="0" err="1"/>
              <a:t>Cyfarfod</a:t>
            </a:r>
            <a:r>
              <a:rPr lang="en-US" sz="1600" dirty="0"/>
              <a:t> </a:t>
            </a:r>
            <a:r>
              <a:rPr lang="en-US" sz="1600" dirty="0" err="1"/>
              <a:t>dilynol</a:t>
            </a:r>
            <a:r>
              <a:rPr lang="en-US" sz="1600" dirty="0"/>
              <a:t>, 29.8.24, </a:t>
            </a:r>
            <a:r>
              <a:rPr lang="en-US" sz="1600" dirty="0" err="1"/>
              <a:t>Penmorfa</a:t>
            </a:r>
            <a:r>
              <a:rPr lang="en-US" sz="1600" dirty="0"/>
              <a:t>, Aberaeron a via Teams. </a:t>
            </a:r>
            <a:r>
              <a:rPr lang="en-US" sz="1600" dirty="0" err="1"/>
              <a:t>Cyflwyno</a:t>
            </a:r>
            <a:r>
              <a:rPr lang="en-US" sz="1600" dirty="0"/>
              <a:t> </a:t>
            </a:r>
            <a:r>
              <a:rPr lang="en-US" sz="1600" dirty="0" err="1"/>
              <a:t>cais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SIB</a:t>
            </a:r>
          </a:p>
          <a:p>
            <a:pPr algn="l">
              <a:lnSpc>
                <a:spcPct val="100000"/>
              </a:lnSpc>
            </a:pPr>
            <a:r>
              <a:rPr lang="en-US" sz="1800" b="1" dirty="0"/>
              <a:t>Medi 2024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- </a:t>
            </a:r>
            <a:r>
              <a:rPr lang="en-US" sz="1600" dirty="0" err="1"/>
              <a:t>Digwyddiad</a:t>
            </a:r>
            <a:r>
              <a:rPr lang="en-US" sz="1600" dirty="0"/>
              <a:t> </a:t>
            </a:r>
            <a:r>
              <a:rPr lang="en-US" sz="1600" dirty="0" err="1"/>
              <a:t>lansio</a:t>
            </a:r>
            <a:r>
              <a:rPr lang="en-US" sz="1600" dirty="0"/>
              <a:t>, 30.09.24, </a:t>
            </a:r>
            <a:r>
              <a:rPr lang="en-US" sz="1600" dirty="0" err="1"/>
              <a:t>Siambrau'r</a:t>
            </a:r>
            <a:r>
              <a:rPr lang="en-US" sz="1600" dirty="0"/>
              <a:t> Cyngor, </a:t>
            </a:r>
            <a:r>
              <a:rPr lang="en-US" sz="1600" dirty="0" err="1"/>
              <a:t>Penmorfa</a:t>
            </a:r>
            <a:r>
              <a:rPr lang="en-US" sz="1600" dirty="0"/>
              <a:t>, Aberaeron.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/>
              <a:t>Tachwedd</a:t>
            </a:r>
            <a:r>
              <a:rPr lang="en-US" sz="1800" b="1" dirty="0"/>
              <a:t> 2024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- </a:t>
            </a:r>
            <a:r>
              <a:rPr lang="en-US" sz="1600" dirty="0" err="1"/>
              <a:t>cylchlythyr</a:t>
            </a:r>
            <a:r>
              <a:rPr lang="en-US" sz="1600" dirty="0"/>
              <a:t>, </a:t>
            </a:r>
            <a:r>
              <a:rPr lang="en-US" sz="1600" dirty="0" err="1"/>
              <a:t>dulliau</a:t>
            </a:r>
            <a:r>
              <a:rPr lang="en-US" sz="1600" dirty="0"/>
              <a:t> </a:t>
            </a:r>
            <a:r>
              <a:rPr lang="en-US" sz="1600" dirty="0" err="1"/>
              <a:t>cyfathrebu</a:t>
            </a:r>
            <a:r>
              <a:rPr lang="en-US" sz="1600" dirty="0"/>
              <a:t>, </a:t>
            </a:r>
            <a:r>
              <a:rPr lang="en-US" sz="1600" dirty="0" err="1"/>
              <a:t>gweithio</a:t>
            </a:r>
            <a:r>
              <a:rPr lang="en-US" sz="1600" dirty="0"/>
              <a:t> </a:t>
            </a:r>
            <a:r>
              <a:rPr lang="en-US" sz="1600" dirty="0" err="1"/>
              <a:t>gydag</a:t>
            </a:r>
            <a:r>
              <a:rPr lang="en-US" sz="1600" dirty="0"/>
              <a:t> </a:t>
            </a:r>
            <a:r>
              <a:rPr lang="en-US" sz="1600" dirty="0" err="1"/>
              <a:t>arweinwyr</a:t>
            </a:r>
            <a:r>
              <a:rPr lang="en-US" sz="1600" dirty="0"/>
              <a:t> </a:t>
            </a:r>
            <a:r>
              <a:rPr lang="en-US" sz="1600" dirty="0" err="1"/>
              <a:t>cymunedol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ddatblygu</a:t>
            </a:r>
            <a:r>
              <a:rPr lang="en-US" sz="1600" dirty="0"/>
              <a:t> </a:t>
            </a:r>
            <a:r>
              <a:rPr lang="en-US" sz="1600" dirty="0" err="1"/>
              <a:t>Cymunedau</a:t>
            </a:r>
            <a:r>
              <a:rPr lang="en-US" sz="1600" dirty="0"/>
              <a:t> </a:t>
            </a:r>
            <a:r>
              <a:rPr lang="en-US" sz="1600" dirty="0" err="1"/>
              <a:t>sy’n</a:t>
            </a:r>
            <a:r>
              <a:rPr lang="en-US" sz="1600" dirty="0"/>
              <a:t> </a:t>
            </a:r>
            <a:r>
              <a:rPr lang="en-US" sz="1600" dirty="0" err="1"/>
              <a:t>Oed</a:t>
            </a:r>
            <a:r>
              <a:rPr lang="en-US" sz="1600" dirty="0"/>
              <a:t> </a:t>
            </a:r>
            <a:r>
              <a:rPr lang="en-US" sz="1600" dirty="0" err="1"/>
              <a:t>Gyfeillgar.Datblygu</a:t>
            </a:r>
            <a:r>
              <a:rPr lang="en-US" sz="1600" dirty="0"/>
              <a:t> </a:t>
            </a:r>
            <a:r>
              <a:rPr lang="en-US" sz="1600" dirty="0" err="1"/>
              <a:t>cynllun</a:t>
            </a:r>
            <a:r>
              <a:rPr lang="en-US" sz="1600" dirty="0"/>
              <a:t> </a:t>
            </a:r>
            <a:r>
              <a:rPr lang="en-US" sz="1600" dirty="0" err="1"/>
              <a:t>Oed</a:t>
            </a:r>
            <a:r>
              <a:rPr lang="en-US" sz="1600" dirty="0"/>
              <a:t> </a:t>
            </a:r>
            <a:r>
              <a:rPr lang="en-US" sz="1600" dirty="0" err="1"/>
              <a:t>Gyfeillgar</a:t>
            </a:r>
            <a:r>
              <a:rPr lang="en-US" sz="1600" dirty="0"/>
              <a:t>. </a:t>
            </a:r>
            <a:r>
              <a:rPr lang="en-US" sz="1600" dirty="0" err="1"/>
              <a:t>Cyfarfod</a:t>
            </a:r>
            <a:r>
              <a:rPr lang="en-US" sz="1600" dirty="0"/>
              <a:t> </a:t>
            </a:r>
            <a:r>
              <a:rPr lang="en-US" sz="1600" dirty="0" err="1"/>
              <a:t>adborth</a:t>
            </a:r>
            <a:r>
              <a:rPr lang="en-US" sz="1600" dirty="0"/>
              <a:t> </a:t>
            </a:r>
            <a:r>
              <a:rPr lang="en-US" sz="1600" dirty="0" err="1"/>
              <a:t>wythnosol</a:t>
            </a:r>
            <a:r>
              <a:rPr lang="en-US" sz="1600" dirty="0"/>
              <a:t> </a:t>
            </a:r>
            <a:r>
              <a:rPr lang="en-US" sz="1600" dirty="0" err="1"/>
              <a:t>gyda</a:t>
            </a:r>
            <a:r>
              <a:rPr lang="en-US" sz="1600" dirty="0"/>
              <a:t> </a:t>
            </a:r>
            <a:r>
              <a:rPr lang="en-US" sz="1600" dirty="0" err="1"/>
              <a:t>Rheolwr</a:t>
            </a:r>
            <a:r>
              <a:rPr lang="en-US" sz="1600" dirty="0"/>
              <a:t> </a:t>
            </a:r>
            <a:r>
              <a:rPr lang="en-US" sz="1600" dirty="0" err="1"/>
              <a:t>Tîm</a:t>
            </a:r>
            <a:r>
              <a:rPr lang="en-US" sz="1600" dirty="0"/>
              <a:t> a </a:t>
            </a:r>
            <a:r>
              <a:rPr lang="en-US" sz="1600" dirty="0" err="1"/>
              <a:t>Rheolwr</a:t>
            </a:r>
            <a:r>
              <a:rPr lang="en-US" sz="1600" dirty="0"/>
              <a:t> </a:t>
            </a:r>
            <a:r>
              <a:rPr lang="en-US" sz="1600" dirty="0" err="1"/>
              <a:t>Corfforaethol.Fforwm</a:t>
            </a:r>
            <a:r>
              <a:rPr lang="en-US" sz="1600" dirty="0"/>
              <a:t> COG Ceredigion </a:t>
            </a:r>
            <a:r>
              <a:rPr lang="en-US" sz="1600" dirty="0" err="1"/>
              <a:t>gyfan</a:t>
            </a:r>
            <a:r>
              <a:rPr lang="en-US" sz="1600" dirty="0"/>
              <a:t>.</a:t>
            </a:r>
          </a:p>
          <a:p>
            <a:pPr algn="l">
              <a:lnSpc>
                <a:spcPct val="100000"/>
              </a:lnSpc>
            </a:pPr>
            <a:endParaRPr lang="en-US" sz="1600" dirty="0"/>
          </a:p>
          <a:p>
            <a:pPr algn="l">
              <a:lnSpc>
                <a:spcPct val="100000"/>
              </a:lnSpc>
            </a:pPr>
            <a:endParaRPr lang="en-US" sz="1400" dirty="0"/>
          </a:p>
          <a:p>
            <a:pPr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737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FBCB5-0DAC-9270-55CF-3BAD0910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94" y="2531938"/>
            <a:ext cx="3370650" cy="1794115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800" dirty="0">
                <a:solidFill>
                  <a:srgbClr val="FFFFFF"/>
                </a:solidFill>
              </a:rPr>
              <a:t>Beth </a:t>
            </a:r>
            <a:r>
              <a:rPr lang="en-GB" sz="3800" dirty="0" err="1">
                <a:solidFill>
                  <a:srgbClr val="FFFFFF"/>
                </a:solidFill>
              </a:rPr>
              <a:t>yw</a:t>
            </a:r>
            <a:r>
              <a:rPr lang="en-GB" sz="3800" dirty="0">
                <a:solidFill>
                  <a:srgbClr val="FFFFFF"/>
                </a:solidFill>
              </a:rPr>
              <a:t> </a:t>
            </a:r>
            <a:r>
              <a:rPr lang="en-GB" sz="3800" dirty="0" err="1">
                <a:solidFill>
                  <a:srgbClr val="FFFFFF"/>
                </a:solidFill>
              </a:rPr>
              <a:t>cymuned</a:t>
            </a:r>
            <a:r>
              <a:rPr lang="en-GB" sz="3800" dirty="0">
                <a:solidFill>
                  <a:srgbClr val="FFFFFF"/>
                </a:solidFill>
              </a:rPr>
              <a:t> </a:t>
            </a:r>
            <a:r>
              <a:rPr lang="en-GB" sz="3800" dirty="0" err="1">
                <a:solidFill>
                  <a:srgbClr val="FFFFFF"/>
                </a:solidFill>
              </a:rPr>
              <a:t>sy’n</a:t>
            </a:r>
            <a:r>
              <a:rPr lang="en-GB" sz="3800" dirty="0">
                <a:solidFill>
                  <a:srgbClr val="FFFFFF"/>
                </a:solidFill>
              </a:rPr>
              <a:t> </a:t>
            </a:r>
            <a:r>
              <a:rPr lang="en-GB" sz="3800" dirty="0" err="1">
                <a:solidFill>
                  <a:srgbClr val="FFFFFF"/>
                </a:solidFill>
              </a:rPr>
              <a:t>oed-gyfeillgar</a:t>
            </a:r>
            <a:r>
              <a:rPr lang="en-GB" sz="38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179D3-95D7-FC9F-2915-255EAFC335C9}"/>
              </a:ext>
            </a:extLst>
          </p:cNvPr>
          <p:cNvSpPr>
            <a:spLocks/>
          </p:cNvSpPr>
          <p:nvPr/>
        </p:nvSpPr>
        <p:spPr>
          <a:xfrm>
            <a:off x="4565316" y="298953"/>
            <a:ext cx="7099182" cy="5240345"/>
          </a:xfrm>
          <a:prstGeom prst="rect">
            <a:avLst/>
          </a:prstGeom>
        </p:spPr>
        <p:txBody>
          <a:bodyPr/>
          <a:lstStyle/>
          <a:p>
            <a:pPr defTabSz="576072"/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Mewn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cymuned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oed-gyfeillgar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,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rydym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yn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teimlo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ein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bod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yn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cael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ein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b="1" kern="1200" dirty="0" err="1">
                <a:solidFill>
                  <a:srgbClr val="070707"/>
                </a:solidFill>
                <a:ea typeface="+mn-ea"/>
                <a:cs typeface="+mn-cs"/>
              </a:rPr>
              <a:t>gwerthfawrogi</a:t>
            </a:r>
            <a:r>
              <a:rPr lang="en-GB" sz="2800" b="1" kern="1200" dirty="0">
                <a:solidFill>
                  <a:srgbClr val="070707"/>
                </a:solidFill>
                <a:ea typeface="+mn-ea"/>
                <a:cs typeface="+mn-cs"/>
              </a:rPr>
              <a:t>, </a:t>
            </a:r>
            <a:r>
              <a:rPr lang="en-GB" sz="2800" b="1" kern="1200" dirty="0" err="1">
                <a:solidFill>
                  <a:srgbClr val="070707"/>
                </a:solidFill>
                <a:ea typeface="+mn-ea"/>
                <a:cs typeface="+mn-cs"/>
              </a:rPr>
              <a:t>ein</a:t>
            </a:r>
            <a:r>
              <a:rPr lang="en-GB" sz="2800" b="1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b="1" kern="1200" dirty="0" err="1">
                <a:solidFill>
                  <a:srgbClr val="070707"/>
                </a:solidFill>
                <a:ea typeface="+mn-ea"/>
                <a:cs typeface="+mn-cs"/>
              </a:rPr>
              <a:t>cynnwys</a:t>
            </a:r>
            <a:r>
              <a:rPr lang="en-GB" sz="2800" b="1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b="1" kern="1200" dirty="0" err="1">
                <a:solidFill>
                  <a:srgbClr val="070707"/>
                </a:solidFill>
                <a:ea typeface="+mn-ea"/>
                <a:cs typeface="+mn-cs"/>
              </a:rPr>
              <a:t>a'n</a:t>
            </a:r>
            <a:r>
              <a:rPr lang="en-GB" sz="2800" b="1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b="1" kern="1200" dirty="0" err="1">
                <a:solidFill>
                  <a:srgbClr val="070707"/>
                </a:solidFill>
                <a:ea typeface="+mn-ea"/>
                <a:cs typeface="+mn-cs"/>
              </a:rPr>
              <a:t>parchu</a:t>
            </a:r>
            <a:r>
              <a:rPr lang="en-GB" sz="2800" b="1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a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gallwn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wneud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 y </a:t>
            </a:r>
            <a:r>
              <a:rPr lang="en-GB" sz="2800" kern="1200" dirty="0" err="1">
                <a:solidFill>
                  <a:srgbClr val="070707"/>
                </a:solidFill>
                <a:ea typeface="+mn-ea"/>
                <a:cs typeface="+mn-cs"/>
              </a:rPr>
              <a:t>canlynol</a:t>
            </a:r>
            <a:r>
              <a:rPr lang="en-GB" sz="2800" kern="1200" dirty="0">
                <a:solidFill>
                  <a:srgbClr val="070707"/>
                </a:solidFill>
                <a:ea typeface="+mn-ea"/>
                <a:cs typeface="+mn-cs"/>
              </a:rPr>
              <a:t>:</a:t>
            </a:r>
          </a:p>
          <a:p>
            <a:pPr marL="457200" indent="-457200" defTabSz="576072">
              <a:buFont typeface="Arial" panose="020B0604020202020204" pitchFamily="34" charset="0"/>
              <a:buChar char="•"/>
            </a:pPr>
            <a:endParaRPr lang="en-GB" sz="2800" kern="1200" dirty="0">
              <a:solidFill>
                <a:srgbClr val="070707"/>
              </a:solidFill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/>
              <a:t>Mynd</a:t>
            </a:r>
            <a:r>
              <a:rPr lang="en-GB" sz="2600" dirty="0"/>
              <a:t> </a:t>
            </a:r>
            <a:r>
              <a:rPr lang="en-GB" sz="2600" dirty="0" err="1"/>
              <a:t>allan</a:t>
            </a:r>
            <a:r>
              <a:rPr lang="en-GB" sz="2600" dirty="0"/>
              <a:t> ac o </a:t>
            </a:r>
            <a:r>
              <a:rPr lang="en-GB" sz="2600" dirty="0" err="1"/>
              <a:t>gwmpas</a:t>
            </a:r>
            <a:endParaRPr lang="en-GB" sz="2600" dirty="0"/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/>
              <a:t>Gwneud</a:t>
            </a:r>
            <a:r>
              <a:rPr lang="en-GB" sz="2600" dirty="0"/>
              <a:t> </a:t>
            </a:r>
            <a:r>
              <a:rPr lang="en-GB" sz="2600" dirty="0" err="1"/>
              <a:t>pethau</a:t>
            </a:r>
            <a:r>
              <a:rPr lang="en-GB" sz="2600" dirty="0"/>
              <a:t> </a:t>
            </a:r>
            <a:r>
              <a:rPr lang="en-GB" sz="2600" dirty="0" err="1"/>
              <a:t>yr</a:t>
            </a:r>
            <a:r>
              <a:rPr lang="en-GB" sz="2600" dirty="0"/>
              <a:t> </a:t>
            </a:r>
            <a:r>
              <a:rPr lang="en-GB" sz="2600" dirty="0" err="1"/>
              <a:t>ydym</a:t>
            </a:r>
            <a:r>
              <a:rPr lang="en-GB" sz="2600" dirty="0"/>
              <a:t> am </a:t>
            </a:r>
            <a:r>
              <a:rPr lang="en-GB" sz="2600" dirty="0" err="1"/>
              <a:t>eu</a:t>
            </a:r>
            <a:r>
              <a:rPr lang="en-GB" sz="2600" dirty="0"/>
              <a:t> </a:t>
            </a:r>
            <a:r>
              <a:rPr lang="en-GB" sz="2600" dirty="0" err="1"/>
              <a:t>gwneud</a:t>
            </a:r>
            <a:endParaRPr lang="en-GB" sz="2600" dirty="0"/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/>
              <a:t>Byw</a:t>
            </a:r>
            <a:r>
              <a:rPr lang="en-GB" sz="2600" dirty="0"/>
              <a:t> </a:t>
            </a:r>
            <a:r>
              <a:rPr lang="en-GB" sz="2600" dirty="0" err="1"/>
              <a:t>bywydau</a:t>
            </a:r>
            <a:r>
              <a:rPr lang="en-GB" sz="2600" dirty="0"/>
              <a:t> </a:t>
            </a:r>
            <a:r>
              <a:rPr lang="en-GB" sz="2600" dirty="0" err="1"/>
              <a:t>iach</a:t>
            </a:r>
            <a:r>
              <a:rPr lang="en-GB" sz="2600" dirty="0"/>
              <a:t> a </a:t>
            </a:r>
            <a:r>
              <a:rPr lang="en-GB" sz="2600" dirty="0" err="1"/>
              <a:t>gweithgar</a:t>
            </a:r>
            <a:endParaRPr lang="en-GB" sz="2600" dirty="0"/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/>
              <a:t>Dod</a:t>
            </a:r>
            <a:r>
              <a:rPr lang="en-GB" sz="2600" dirty="0"/>
              <a:t> o </a:t>
            </a:r>
            <a:r>
              <a:rPr lang="en-GB" sz="2600" dirty="0" err="1"/>
              <a:t>hyd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wybodaeth</a:t>
            </a:r>
            <a:endParaRPr lang="en-GB" sz="2600" dirty="0"/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/>
              <a:t>Sicrhau</a:t>
            </a:r>
            <a:r>
              <a:rPr lang="en-GB" sz="2600" dirty="0"/>
              <a:t> bod </a:t>
            </a:r>
            <a:r>
              <a:rPr lang="en-GB" sz="2600" dirty="0" err="1"/>
              <a:t>ein</a:t>
            </a:r>
            <a:r>
              <a:rPr lang="en-GB" sz="2600" dirty="0"/>
              <a:t> </a:t>
            </a:r>
            <a:r>
              <a:rPr lang="en-GB" sz="2600" dirty="0" err="1"/>
              <a:t>lleisiau'n</a:t>
            </a:r>
            <a:r>
              <a:rPr lang="en-GB" sz="2600" dirty="0"/>
              <a:t> </a:t>
            </a:r>
            <a:r>
              <a:rPr lang="en-GB" sz="2600" dirty="0" err="1"/>
              <a:t>cael</a:t>
            </a:r>
            <a:r>
              <a:rPr lang="en-GB" sz="2600" dirty="0"/>
              <a:t> </a:t>
            </a:r>
            <a:r>
              <a:rPr lang="en-GB" sz="2600" dirty="0" err="1"/>
              <a:t>eu</a:t>
            </a:r>
            <a:r>
              <a:rPr lang="en-GB" sz="2600" dirty="0"/>
              <a:t> </a:t>
            </a:r>
            <a:r>
              <a:rPr lang="en-GB" sz="2600" dirty="0" err="1"/>
              <a:t>clywed</a:t>
            </a:r>
            <a:endParaRPr lang="en-GB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DC6A2-8980-DE72-4615-CD8DE082C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7" y="5838250"/>
            <a:ext cx="4037839" cy="7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9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DD4F9-AAC1-3EEA-B3A1-96D81B4E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981442"/>
            <a:ext cx="3201366" cy="4895113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y-GB" sz="2400" b="0" i="0" dirty="0">
                <a:solidFill>
                  <a:srgbClr val="FFFFFF"/>
                </a:solidFill>
                <a:effectLst/>
              </a:rPr>
              <a:t>Mae Sefydliad Iechyd y Byd (SIB) yn disgrifio cymunedau oed-gyfeillgar fel lleoedd lle mae pobl hŷn, cymunedau, polisïau, gwasanaethau, lleoliadau a strwythurau yn gweithio gyda'i gilydd mewn partneriaeth i gefnogi a galluogi pob un ohonom i heneiddio'n dda.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E4042-9F35-28FC-5C8F-342BF4A40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658" y="451560"/>
            <a:ext cx="6675454" cy="549765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 err="1"/>
              <a:t>Maent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nodi </a:t>
            </a:r>
            <a:r>
              <a:rPr lang="en-GB" sz="2400" dirty="0" err="1"/>
              <a:t>wyth</a:t>
            </a:r>
            <a:r>
              <a:rPr lang="en-GB" sz="2400" dirty="0"/>
              <a:t> </a:t>
            </a:r>
            <a:r>
              <a:rPr lang="en-GB" sz="2400" dirty="0" err="1"/>
              <a:t>nodwedd</a:t>
            </a:r>
            <a:r>
              <a:rPr lang="en-GB" sz="2400" dirty="0"/>
              <a:t> </a:t>
            </a:r>
            <a:r>
              <a:rPr lang="en-GB" sz="2400" dirty="0" err="1"/>
              <a:t>hanfodol</a:t>
            </a:r>
            <a:r>
              <a:rPr lang="en-GB" sz="2400" dirty="0"/>
              <a:t> </a:t>
            </a:r>
            <a:r>
              <a:rPr lang="en-GB" sz="2400" dirty="0" err="1"/>
              <a:t>cymunedau</a:t>
            </a:r>
            <a:r>
              <a:rPr lang="en-GB" sz="2400" dirty="0"/>
              <a:t> </a:t>
            </a:r>
            <a:r>
              <a:rPr lang="en-GB" sz="2400" dirty="0" err="1"/>
              <a:t>oed-gyfeillgar</a:t>
            </a:r>
            <a:r>
              <a:rPr lang="en-GB" sz="2400" dirty="0"/>
              <a:t> </a:t>
            </a:r>
            <a:r>
              <a:rPr lang="en-GB" sz="2400" dirty="0" err="1"/>
              <a:t>ystyriol</a:t>
            </a:r>
            <a:r>
              <a:rPr lang="en-GB" sz="2400" dirty="0"/>
              <a:t> , a </a:t>
            </a:r>
            <a:r>
              <a:rPr lang="en-GB" sz="2400" dirty="0" err="1"/>
              <a:t>elwir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wyth</a:t>
            </a:r>
            <a:r>
              <a:rPr lang="en-GB" sz="2400" dirty="0"/>
              <a:t> </a:t>
            </a:r>
            <a:r>
              <a:rPr lang="en-GB" sz="2400" dirty="0" err="1"/>
              <a:t>parth</a:t>
            </a:r>
            <a:r>
              <a:rPr lang="en-GB" sz="2400" dirty="0"/>
              <a:t>.  </a:t>
            </a:r>
          </a:p>
          <a:p>
            <a:pPr>
              <a:lnSpc>
                <a:spcPct val="100000"/>
              </a:lnSpc>
            </a:pPr>
            <a:endParaRPr lang="en-GB" sz="2400" b="1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Mannau</a:t>
            </a:r>
            <a:r>
              <a:rPr lang="en-GB" sz="2400" b="1" dirty="0"/>
              <a:t> ac </a:t>
            </a:r>
            <a:r>
              <a:rPr lang="en-GB" sz="2400" b="1" dirty="0" err="1"/>
              <a:t>Adeiladau</a:t>
            </a:r>
            <a:r>
              <a:rPr lang="en-GB" sz="2400" b="1" dirty="0"/>
              <a:t> </a:t>
            </a:r>
            <a:r>
              <a:rPr lang="en-GB" sz="2400" b="1" dirty="0" err="1"/>
              <a:t>Awyr</a:t>
            </a:r>
            <a:r>
              <a:rPr lang="en-GB" sz="2400" b="1" dirty="0"/>
              <a:t> </a:t>
            </a:r>
            <a:r>
              <a:rPr lang="en-GB" sz="2400" b="1" dirty="0" err="1"/>
              <a:t>Agored</a:t>
            </a:r>
            <a:endParaRPr lang="en-GB" sz="2400" b="1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Cludiant</a:t>
            </a:r>
            <a:endParaRPr lang="en-GB" sz="2400" b="1" dirty="0"/>
          </a:p>
          <a:p>
            <a:pPr>
              <a:lnSpc>
                <a:spcPct val="100000"/>
              </a:lnSpc>
            </a:pPr>
            <a:r>
              <a:rPr lang="en-GB" sz="2400" b="1" dirty="0"/>
              <a:t>Tai</a:t>
            </a:r>
          </a:p>
          <a:p>
            <a:pPr>
              <a:lnSpc>
                <a:spcPct val="100000"/>
              </a:lnSpc>
            </a:pPr>
            <a:r>
              <a:rPr lang="en-GB" sz="2400" b="1" dirty="0" err="1"/>
              <a:t>Cyfranogiad</a:t>
            </a:r>
            <a:r>
              <a:rPr lang="en-GB" sz="2400" b="1" dirty="0"/>
              <a:t> </a:t>
            </a:r>
            <a:r>
              <a:rPr lang="en-GB" sz="2400" b="1" dirty="0" err="1"/>
              <a:t>Cymdeithasol</a:t>
            </a:r>
            <a:endParaRPr lang="en-GB" sz="2400" b="1" dirty="0"/>
          </a:p>
          <a:p>
            <a:pPr>
              <a:lnSpc>
                <a:spcPct val="100000"/>
              </a:lnSpc>
            </a:pPr>
            <a:r>
              <a:rPr lang="en-GB" sz="2400" b="1" dirty="0"/>
              <a:t>Parch ac </a:t>
            </a:r>
            <a:r>
              <a:rPr lang="en-GB" sz="2400" b="1" dirty="0" err="1"/>
              <a:t>Arwahanrwydd</a:t>
            </a:r>
            <a:r>
              <a:rPr lang="en-GB" sz="2400" b="1" dirty="0"/>
              <a:t> </a:t>
            </a:r>
            <a:r>
              <a:rPr lang="en-GB" sz="2400" b="1" dirty="0" err="1"/>
              <a:t>Cymdeithasol</a:t>
            </a:r>
            <a:endParaRPr lang="en-GB" sz="2400" b="1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Cyfranogiad</a:t>
            </a:r>
            <a:r>
              <a:rPr lang="en-GB" sz="2400" b="1" dirty="0"/>
              <a:t> </a:t>
            </a:r>
            <a:r>
              <a:rPr lang="en-GB" sz="2400" b="1" dirty="0" err="1"/>
              <a:t>Dinesig</a:t>
            </a:r>
            <a:r>
              <a:rPr lang="en-GB" sz="2400" b="1" dirty="0"/>
              <a:t> a </a:t>
            </a:r>
            <a:r>
              <a:rPr lang="en-GB" sz="2400" b="1" dirty="0" err="1"/>
              <a:t>Chyflogaeth</a:t>
            </a:r>
            <a:r>
              <a:rPr lang="en-GB" sz="2400" b="1" dirty="0"/>
              <a:t>                     </a:t>
            </a:r>
          </a:p>
          <a:p>
            <a:pPr>
              <a:lnSpc>
                <a:spcPct val="100000"/>
              </a:lnSpc>
            </a:pPr>
            <a:r>
              <a:rPr lang="en-GB" sz="2400" b="1" dirty="0" err="1"/>
              <a:t>Cyfathrebu</a:t>
            </a:r>
            <a:r>
              <a:rPr lang="en-GB" sz="2400" b="1" dirty="0"/>
              <a:t> a </a:t>
            </a:r>
            <a:r>
              <a:rPr lang="en-GB" sz="2400" b="1" dirty="0" err="1"/>
              <a:t>Gwybodaeth</a:t>
            </a:r>
            <a:endParaRPr lang="en-GB" sz="2400" b="1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Cefnogaeth</a:t>
            </a:r>
            <a:r>
              <a:rPr lang="en-GB" sz="2400" b="1" dirty="0"/>
              <a:t> </a:t>
            </a:r>
            <a:r>
              <a:rPr lang="en-GB" sz="2400" b="1" dirty="0" err="1"/>
              <a:t>Gymunedol</a:t>
            </a:r>
            <a:r>
              <a:rPr lang="en-GB" sz="2400" b="1" dirty="0"/>
              <a:t> a </a:t>
            </a:r>
            <a:r>
              <a:rPr lang="en-GB" sz="2400" b="1" dirty="0" err="1"/>
              <a:t>Gwasanaethau</a:t>
            </a:r>
            <a:r>
              <a:rPr lang="en-GB" sz="2400" b="1" dirty="0"/>
              <a:t> Iechyd</a:t>
            </a:r>
          </a:p>
          <a:p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CAD0F-E09A-B825-5515-8C9CFFEF5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019" y="5791250"/>
            <a:ext cx="2758731" cy="8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5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B18DC-32D9-F878-D6ED-D57FB022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19" y="3086098"/>
            <a:ext cx="2517778" cy="685801"/>
          </a:xfrm>
        </p:spPr>
        <p:txBody>
          <a:bodyPr anchor="b">
            <a:noAutofit/>
          </a:bodyPr>
          <a:lstStyle/>
          <a:p>
            <a:r>
              <a:rPr lang="en-GB" sz="4000" dirty="0" err="1">
                <a:solidFill>
                  <a:srgbClr val="FFFFFF"/>
                </a:solidFill>
              </a:rPr>
              <a:t>Hyd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yn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Hyn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84BE-1721-2C19-DC0D-8A813DAB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01" y="765389"/>
            <a:ext cx="7683500" cy="557191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Hydref 2022 </a:t>
            </a:r>
            <a:r>
              <a:rPr lang="en-GB" sz="2400" dirty="0" err="1"/>
              <a:t>penodwyd</a:t>
            </a:r>
            <a:r>
              <a:rPr lang="en-GB" sz="2400" dirty="0"/>
              <a:t> </a:t>
            </a:r>
            <a:r>
              <a:rPr lang="en-GB" sz="2400" dirty="0" err="1"/>
              <a:t>Swyddog</a:t>
            </a:r>
            <a:r>
              <a:rPr lang="en-GB" sz="2400" dirty="0"/>
              <a:t> </a:t>
            </a:r>
            <a:r>
              <a:rPr lang="en-GB" sz="2400" dirty="0" err="1"/>
              <a:t>Heneiddio'n</a:t>
            </a:r>
            <a:r>
              <a:rPr lang="en-GB" sz="2400" dirty="0"/>
              <a:t> Dda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r>
              <a:rPr lang="en-GB" sz="2400" dirty="0"/>
              <a:t>Hydref 2022 </a:t>
            </a:r>
            <a:r>
              <a:rPr lang="en-GB" sz="2400" dirty="0" err="1"/>
              <a:t>efo'r</a:t>
            </a:r>
            <a:r>
              <a:rPr lang="en-GB" sz="2400" dirty="0"/>
              <a:t> </a:t>
            </a:r>
            <a:r>
              <a:rPr lang="en-GB" sz="2400" dirty="0" err="1"/>
              <a:t>Ganolfan</a:t>
            </a:r>
            <a:r>
              <a:rPr lang="en-GB" sz="2400" dirty="0"/>
              <a:t> </a:t>
            </a:r>
            <a:r>
              <a:rPr lang="en-GB" sz="2400" dirty="0" err="1"/>
              <a:t>Ymchwil</a:t>
            </a:r>
            <a:r>
              <a:rPr lang="en-GB" sz="2400" dirty="0"/>
              <a:t> </a:t>
            </a:r>
            <a:r>
              <a:rPr lang="en-GB" sz="2400" dirty="0" err="1"/>
              <a:t>Heneiddio</a:t>
            </a:r>
            <a:r>
              <a:rPr lang="en-GB" sz="2400" dirty="0"/>
              <a:t> a Dementia </a:t>
            </a:r>
            <a:r>
              <a:rPr lang="en-GB" sz="2400" dirty="0" err="1"/>
              <a:t>dechreuon</a:t>
            </a:r>
            <a:r>
              <a:rPr lang="en-GB" sz="2400" dirty="0"/>
              <a:t>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sesiynau</a:t>
            </a:r>
            <a:r>
              <a:rPr lang="en-GB" sz="2400" dirty="0"/>
              <a:t> </a:t>
            </a:r>
            <a:r>
              <a:rPr lang="en-GB" sz="2400" dirty="0" err="1"/>
              <a:t>ymgysylltu</a:t>
            </a:r>
            <a:r>
              <a:rPr lang="en-GB" sz="2400" dirty="0"/>
              <a:t> </a:t>
            </a:r>
            <a:r>
              <a:rPr lang="en-GB" sz="2400" dirty="0" err="1"/>
              <a:t>mewn</a:t>
            </a:r>
            <a:r>
              <a:rPr lang="en-GB" sz="2400" dirty="0"/>
              <a:t> </a:t>
            </a:r>
            <a:r>
              <a:rPr lang="en-GB" sz="2400" dirty="0" err="1"/>
              <a:t>archfarchnadoedd</a:t>
            </a:r>
            <a:r>
              <a:rPr lang="en-GB" sz="2400" dirty="0"/>
              <a:t> </a:t>
            </a:r>
            <a:r>
              <a:rPr lang="en-GB" sz="2400" dirty="0" err="1"/>
              <a:t>lleol</a:t>
            </a:r>
            <a:r>
              <a:rPr lang="en-GB" sz="2400" dirty="0"/>
              <a:t> a </a:t>
            </a:r>
            <a:r>
              <a:rPr lang="en-GB" sz="2400" dirty="0" err="1"/>
              <a:t>gyda</a:t>
            </a:r>
            <a:r>
              <a:rPr lang="en-GB" sz="2400" dirty="0"/>
              <a:t> </a:t>
            </a:r>
            <a:r>
              <a:rPr lang="en-GB" sz="2400" dirty="0" err="1"/>
              <a:t>grwpiau</a:t>
            </a:r>
            <a:r>
              <a:rPr lang="en-GB" sz="2400" dirty="0"/>
              <a:t> </a:t>
            </a:r>
            <a:r>
              <a:rPr lang="en-GB" sz="2400" dirty="0" err="1"/>
              <a:t>lleol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ofyn</a:t>
            </a:r>
            <a:r>
              <a:rPr lang="en-GB" sz="2400" dirty="0"/>
              <a:t> 3 </a:t>
            </a:r>
            <a:r>
              <a:rPr lang="en-GB" sz="2400" dirty="0" err="1"/>
              <a:t>chwestiwn</a:t>
            </a:r>
            <a:r>
              <a:rPr lang="en-GB" sz="2400" dirty="0"/>
              <a:t> -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 marL="0" indent="0">
              <a:lnSpc>
                <a:spcPct val="200000"/>
              </a:lnSpc>
              <a:buNone/>
            </a:pPr>
            <a:r>
              <a:rPr lang="cy-GB" sz="2400" b="1" i="1" dirty="0"/>
              <a:t>- Beth sy'n dda am dyfu'n hŷn yng Ngheredigion?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y-GB" sz="2400" b="1" i="1" dirty="0"/>
              <a:t>- Beth sydd ddim cystal am dyfu'n hŷn yng Ngheredigion?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y-GB" sz="2400" b="1" i="1" dirty="0"/>
              <a:t>- Beth allai fod yn well am dyfu'n hŷn yng Ngheredigion?</a:t>
            </a:r>
            <a:r>
              <a:rPr lang="en-GB" sz="2400" b="1" dirty="0"/>
              <a:t>                   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246765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871C5-6B93-17B0-94FD-256605DC1363}"/>
              </a:ext>
            </a:extLst>
          </p:cNvPr>
          <p:cNvSpPr txBox="1"/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 dirty="0">
              <a:solidFill>
                <a:srgbClr val="FFFFFF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06BE8C50-B933-5314-DC5E-F535CA49F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440539"/>
              </p:ext>
            </p:extLst>
          </p:nvPr>
        </p:nvGraphicFramePr>
        <p:xfrm>
          <a:off x="4781490" y="182880"/>
          <a:ext cx="6666833" cy="602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E33C54-D364-193D-C753-4BE13A42CBA5}"/>
              </a:ext>
            </a:extLst>
          </p:cNvPr>
          <p:cNvSpPr txBox="1"/>
          <p:nvPr/>
        </p:nvSpPr>
        <p:spPr>
          <a:xfrm>
            <a:off x="461273" y="1713053"/>
            <a:ext cx="31152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+mj-lt"/>
              </a:rPr>
              <a:t>Cafodd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yr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adborth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o'r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ymrwymiadau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hynny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ei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gategoreiddio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yn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erbyn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yr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8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parth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a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ffurfiodd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linell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sylfaen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ein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j-lt"/>
              </a:rPr>
              <a:t>hunanasesiad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02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EE76D-B804-A8D6-8C22-0E8CE490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845422"/>
            <a:ext cx="2880828" cy="4015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y-GB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Ym mis Hydref 2023, gwnaethom ddathlu Diwrnod Rhyngwladol Pobl Hŷn.</a:t>
            </a:r>
            <a:br>
              <a:rPr lang="cy-GB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dewis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</a:t>
            </a:r>
            <a:r>
              <a:rPr lang="en-US" sz="2000" dirty="0">
                <a:solidFill>
                  <a:srgbClr val="FFFFFF"/>
                </a:solidFill>
              </a:rPr>
              <a:t> logo!)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6304EA4-9D7C-0136-7D4C-217DDCB5B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7" y="912217"/>
            <a:ext cx="7121269" cy="505138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4A4722-E13D-EE6E-4116-190CF876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23" y="4364610"/>
            <a:ext cx="2268015" cy="22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6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505E7-DD84-0FF8-73CF-65ACD5F5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815588"/>
            <a:ext cx="3201366" cy="5226821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dirty="0" err="1">
                <a:solidFill>
                  <a:srgbClr val="FFFFFF"/>
                </a:solidFill>
              </a:rPr>
              <a:t>Ym</a:t>
            </a:r>
            <a:r>
              <a:rPr lang="en-GB" sz="2800" dirty="0">
                <a:solidFill>
                  <a:srgbClr val="FFFFFF"/>
                </a:solidFill>
              </a:rPr>
              <a:t> mis </a:t>
            </a:r>
            <a:r>
              <a:rPr lang="en-GB" sz="2800" dirty="0" err="1">
                <a:solidFill>
                  <a:srgbClr val="FFFFFF"/>
                </a:solidFill>
              </a:rPr>
              <a:t>Rhagfyr</a:t>
            </a:r>
            <a:r>
              <a:rPr lang="en-GB" sz="2800" dirty="0">
                <a:solidFill>
                  <a:srgbClr val="FFFFFF"/>
                </a:solidFill>
              </a:rPr>
              <a:t> 2023, </a:t>
            </a:r>
            <a:r>
              <a:rPr lang="en-GB" sz="2800" dirty="0" err="1">
                <a:solidFill>
                  <a:srgbClr val="FFFFFF"/>
                </a:solidFill>
              </a:rPr>
              <a:t>fe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wnaethom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ymuno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â'r</a:t>
            </a:r>
            <a:r>
              <a:rPr lang="en-GB" sz="2800" dirty="0">
                <a:solidFill>
                  <a:srgbClr val="FFFFFF"/>
                </a:solidFill>
              </a:rPr>
              <a:t> Gymuned </a:t>
            </a:r>
            <a:r>
              <a:rPr lang="en-GB" sz="2800" dirty="0" err="1">
                <a:solidFill>
                  <a:srgbClr val="FFFFFF"/>
                </a:solidFill>
              </a:rPr>
              <a:t>Ymarfer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sy’n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Ystyriol</a:t>
            </a:r>
            <a:r>
              <a:rPr lang="en-GB" sz="2800" dirty="0">
                <a:solidFill>
                  <a:srgbClr val="FFFFFF"/>
                </a:solidFill>
              </a:rPr>
              <a:t> o </a:t>
            </a:r>
            <a:r>
              <a:rPr lang="en-GB" sz="2800" dirty="0" err="1">
                <a:solidFill>
                  <a:srgbClr val="FFFFFF"/>
                </a:solidFill>
              </a:rPr>
              <a:t>Oedran</a:t>
            </a:r>
            <a:r>
              <a:rPr lang="en-GB" sz="2800" dirty="0">
                <a:solidFill>
                  <a:srgbClr val="FFFFFF"/>
                </a:solidFill>
              </a:rPr>
              <a:t>, a </a:t>
            </a:r>
            <a:r>
              <a:rPr lang="en-GB" sz="2800" dirty="0" err="1">
                <a:solidFill>
                  <a:srgbClr val="FFFFFF"/>
                </a:solidFill>
              </a:rPr>
              <a:t>sefydlwyd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gan</a:t>
            </a:r>
            <a:r>
              <a:rPr lang="en-GB" sz="2800" dirty="0">
                <a:solidFill>
                  <a:srgbClr val="FFFFFF"/>
                </a:solidFill>
              </a:rPr>
              <a:t> y CPHC er </a:t>
            </a:r>
            <a:r>
              <a:rPr lang="en-GB" sz="2800" dirty="0" err="1">
                <a:solidFill>
                  <a:srgbClr val="FFFFFF"/>
                </a:solidFill>
              </a:rPr>
              <a:t>mwyn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i</a:t>
            </a:r>
            <a:r>
              <a:rPr lang="en-GB" sz="2800" dirty="0">
                <a:solidFill>
                  <a:srgbClr val="FFFFFF"/>
                </a:solidFill>
              </a:rPr>
              <a:t> bob </a:t>
            </a:r>
            <a:r>
              <a:rPr lang="en-GB" sz="2800" dirty="0" err="1">
                <a:solidFill>
                  <a:srgbClr val="FFFFFF"/>
                </a:solidFill>
              </a:rPr>
              <a:t>Awdurdod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Lleol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yng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Nghymru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rannu'r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arferion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gorau</a:t>
            </a:r>
            <a:r>
              <a:rPr lang="en-GB" sz="2800" dirty="0">
                <a:solidFill>
                  <a:srgbClr val="FFFFFF"/>
                </a:solidFill>
              </a:rPr>
              <a:t>, </a:t>
            </a:r>
            <a:r>
              <a:rPr lang="en-GB" sz="2800" dirty="0" err="1">
                <a:solidFill>
                  <a:srgbClr val="FFFFFF"/>
                </a:solidFill>
              </a:rPr>
              <a:t>arloesi</a:t>
            </a:r>
            <a:r>
              <a:rPr lang="en-GB" sz="2800" dirty="0">
                <a:solidFill>
                  <a:srgbClr val="FFFFFF"/>
                </a:solidFill>
              </a:rPr>
              <a:t> a </a:t>
            </a:r>
            <a:r>
              <a:rPr lang="en-GB" sz="2800" dirty="0" err="1">
                <a:solidFill>
                  <a:srgbClr val="FFFFFF"/>
                </a:solidFill>
              </a:rPr>
              <a:t>chydweithio</a:t>
            </a:r>
            <a:r>
              <a:rPr lang="en-GB" sz="28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Content Placeholder 4" descr="A close-up of a logo&#10;&#10;Description automatically generated">
            <a:extLst>
              <a:ext uri="{FF2B5EF4-FFF2-40B4-BE49-F238E27FC236}">
                <a16:creationId xmlns:a16="http://schemas.microsoft.com/office/drawing/2014/main" id="{1789DAB5-09C7-A479-75F8-1F59BE4F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188" y="1434235"/>
            <a:ext cx="6610011" cy="32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1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781F1-FDF8-B6FC-C762-8410AF34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92" y="1041552"/>
            <a:ext cx="3285227" cy="4774888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Gan </a:t>
            </a:r>
            <a:r>
              <a:rPr lang="en-GB" sz="2800" dirty="0" err="1">
                <a:solidFill>
                  <a:srgbClr val="FFFFFF"/>
                </a:solidFill>
              </a:rPr>
              <a:t>ddefnyddio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manylion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sefydliadau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a'n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cefnogodd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gyda</a:t>
            </a:r>
            <a:r>
              <a:rPr lang="en-GB" sz="2800" dirty="0">
                <a:solidFill>
                  <a:srgbClr val="FFFFFF"/>
                </a:solidFill>
              </a:rPr>
              <a:t> DRPB 2023, </a:t>
            </a:r>
            <a:r>
              <a:rPr lang="en-GB" sz="2800" dirty="0" err="1">
                <a:solidFill>
                  <a:srgbClr val="FFFFFF"/>
                </a:solidFill>
              </a:rPr>
              <a:t>aethom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ati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i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dynnu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Cyfeiriadur</a:t>
            </a:r>
            <a:r>
              <a:rPr lang="en-GB" sz="2800" dirty="0">
                <a:solidFill>
                  <a:srgbClr val="FFFFFF"/>
                </a:solidFill>
              </a:rPr>
              <a:t> Ceredigion </a:t>
            </a:r>
            <a:r>
              <a:rPr lang="en-GB" sz="2800" dirty="0" err="1">
                <a:solidFill>
                  <a:srgbClr val="FFFFFF"/>
                </a:solidFill>
              </a:rPr>
              <a:t>Oed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Gyfeillgar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i'w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ddosbarthu</a:t>
            </a:r>
            <a:r>
              <a:rPr lang="en-GB" sz="2800" dirty="0">
                <a:solidFill>
                  <a:srgbClr val="FFFFFF"/>
                </a:solidFill>
              </a:rPr>
              <a:t> o </a:t>
            </a:r>
            <a:r>
              <a:rPr lang="en-GB" sz="2800" dirty="0" err="1">
                <a:solidFill>
                  <a:srgbClr val="FFFFFF"/>
                </a:solidFill>
              </a:rPr>
              <a:t>amgylch</a:t>
            </a:r>
            <a:r>
              <a:rPr lang="en-GB" sz="2800" dirty="0">
                <a:solidFill>
                  <a:srgbClr val="FFFFFF"/>
                </a:solidFill>
              </a:rPr>
              <a:t> y sir </a:t>
            </a:r>
            <a:r>
              <a:rPr lang="en-GB" sz="2800" dirty="0" err="1">
                <a:solidFill>
                  <a:srgbClr val="FFFFFF"/>
                </a:solidFill>
              </a:rPr>
              <a:t>ym</a:t>
            </a:r>
            <a:r>
              <a:rPr lang="en-GB" sz="2800" dirty="0">
                <a:solidFill>
                  <a:srgbClr val="FFFFFF"/>
                </a:solidFill>
              </a:rPr>
              <a:t> mis </a:t>
            </a:r>
            <a:r>
              <a:rPr lang="en-GB" sz="2800" dirty="0" err="1">
                <a:solidFill>
                  <a:srgbClr val="FFFFFF"/>
                </a:solidFill>
              </a:rPr>
              <a:t>Ebrill</a:t>
            </a:r>
            <a:r>
              <a:rPr lang="en-GB" sz="2800" dirty="0">
                <a:solidFill>
                  <a:srgbClr val="FFFFFF"/>
                </a:solidFill>
              </a:rPr>
              <a:t> / Mai 2024.</a:t>
            </a:r>
            <a:endParaRPr lang="en-GB" sz="28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3A3C2-ACAE-96B2-9027-A6B8582C5FF5}"/>
              </a:ext>
            </a:extLst>
          </p:cNvPr>
          <p:cNvSpPr txBox="1"/>
          <p:nvPr/>
        </p:nvSpPr>
        <p:spPr>
          <a:xfrm>
            <a:off x="4616611" y="5425214"/>
            <a:ext cx="169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3504"/>
            <a:r>
              <a:rPr lang="en-GB" sz="1400" i="1" dirty="0">
                <a:solidFill>
                  <a:srgbClr val="000000"/>
                </a:solidFill>
              </a:rPr>
              <a:t>“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Roedd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y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llyfryn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yn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syniad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gwych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llawer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o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wybodaeth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ddefnyddiol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.  ”</a:t>
            </a:r>
            <a:endParaRPr lang="en-GB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02F53-EA2C-8ABF-82C7-2175F7A06849}"/>
              </a:ext>
            </a:extLst>
          </p:cNvPr>
          <p:cNvSpPr txBox="1"/>
          <p:nvPr/>
        </p:nvSpPr>
        <p:spPr>
          <a:xfrm>
            <a:off x="6770862" y="5425214"/>
            <a:ext cx="1558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3504"/>
            <a:r>
              <a:rPr lang="en-GB" sz="1400" i="1" dirty="0">
                <a:solidFill>
                  <a:srgbClr val="000000"/>
                </a:solidFill>
              </a:rPr>
              <a:t>“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Llyfryn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ardderchog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,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yn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gwneud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ei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GB" sz="1400" i="1" kern="1200" dirty="0" err="1">
                <a:solidFill>
                  <a:srgbClr val="000000"/>
                </a:solidFill>
                <a:ea typeface="+mn-ea"/>
                <a:cs typeface="+mn-cs"/>
              </a:rPr>
              <a:t>waith</a:t>
            </a:r>
            <a:r>
              <a:rPr lang="en-GB" sz="1400" i="1" kern="1200" dirty="0">
                <a:solidFill>
                  <a:srgbClr val="000000"/>
                </a:solidFill>
                <a:ea typeface="+mn-ea"/>
                <a:cs typeface="+mn-cs"/>
              </a:rPr>
              <a:t>. ”  </a:t>
            </a:r>
            <a:endParaRPr lang="en-GB" sz="2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19902F-8C8E-B7C2-992C-8A7710454E70}"/>
              </a:ext>
            </a:extLst>
          </p:cNvPr>
          <p:cNvSpPr txBox="1"/>
          <p:nvPr/>
        </p:nvSpPr>
        <p:spPr>
          <a:xfrm>
            <a:off x="8793416" y="5405139"/>
            <a:ext cx="2778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3504"/>
            <a:r>
              <a:rPr lang="en-GB" sz="1200" i="1" dirty="0">
                <a:solidFill>
                  <a:srgbClr val="000000"/>
                </a:solidFill>
              </a:rPr>
              <a:t>“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Fe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wnaethoch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chi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ollwng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25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copi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o’r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Cyfeiriadue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Ceredigion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Oed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Gyfeillgar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ychydig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wythnosau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ôl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ôl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disgwyl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gyda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phoblogaeth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oedrannus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bennaf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maent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wedi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mynd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lawr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dda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iawn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nid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oes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gennym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unrhyw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ôl</a:t>
            </a:r>
            <a:r>
              <a:rPr lang="en-GB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.”  </a:t>
            </a:r>
            <a:endParaRPr lang="en-GB" sz="1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7B307-61AE-51B6-B407-AAA84EF94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871" y="1008551"/>
            <a:ext cx="2769178" cy="38938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DF6C6A-BCC3-3BFA-01BF-2DEB6A5B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589" y="1008550"/>
            <a:ext cx="2853458" cy="38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5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14BEE-C037-E9A1-5B81-3EAC226D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35" y="3041620"/>
            <a:ext cx="4230100" cy="3324872"/>
          </a:xfrm>
        </p:spPr>
        <p:txBody>
          <a:bodyPr anchor="b">
            <a:noAutofit/>
          </a:bodyPr>
          <a:lstStyle/>
          <a:p>
            <a:r>
              <a:rPr lang="en-GB" sz="2400" dirty="0" err="1">
                <a:solidFill>
                  <a:srgbClr val="FFFFFF"/>
                </a:solidFill>
              </a:rPr>
              <a:t>Wrth</a:t>
            </a:r>
            <a:r>
              <a:rPr lang="en-GB" sz="2400" dirty="0">
                <a:solidFill>
                  <a:srgbClr val="FFFFFF"/>
                </a:solidFill>
              </a:rPr>
              <a:t> aros </a:t>
            </a:r>
            <a:r>
              <a:rPr lang="en-GB" sz="2400" dirty="0" err="1">
                <a:solidFill>
                  <a:srgbClr val="FFFFFF"/>
                </a:solidFill>
              </a:rPr>
              <a:t>i'r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Cyfeiriadur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Oed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Gyfeillgar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gael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ei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gyhoeddi</a:t>
            </a:r>
            <a:r>
              <a:rPr lang="en-GB" sz="2400" dirty="0">
                <a:solidFill>
                  <a:srgbClr val="FFFFFF"/>
                </a:solidFill>
              </a:rPr>
              <a:t>, </a:t>
            </a:r>
            <a:r>
              <a:rPr lang="en-GB" sz="2400" dirty="0" err="1">
                <a:solidFill>
                  <a:srgbClr val="FFFFFF"/>
                </a:solidFill>
              </a:rPr>
              <a:t>Ionawr-Ebrill</a:t>
            </a:r>
            <a:r>
              <a:rPr lang="en-GB" sz="2400" dirty="0">
                <a:solidFill>
                  <a:srgbClr val="FFFFFF"/>
                </a:solidFill>
              </a:rPr>
              <a:t> 2024 </a:t>
            </a:r>
            <a:r>
              <a:rPr lang="en-GB" sz="2400" dirty="0" err="1">
                <a:solidFill>
                  <a:srgbClr val="FFFFFF"/>
                </a:solidFill>
              </a:rPr>
              <a:t>gwnaethom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gynnal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Archwiliad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Cerdded</a:t>
            </a:r>
            <a:r>
              <a:rPr lang="en-GB" sz="2400" dirty="0">
                <a:solidFill>
                  <a:srgbClr val="FFFFFF"/>
                </a:solidFill>
              </a:rPr>
              <a:t> o </a:t>
            </a:r>
            <a:r>
              <a:rPr lang="en-GB" sz="2400" dirty="0" err="1">
                <a:solidFill>
                  <a:srgbClr val="FFFFFF"/>
                </a:solidFill>
              </a:rPr>
              <a:t>Geredigion</a:t>
            </a:r>
            <a:r>
              <a:rPr lang="en-GB" sz="2400" dirty="0">
                <a:solidFill>
                  <a:srgbClr val="FFFFFF"/>
                </a:solidFill>
              </a:rPr>
              <a:t>.</a:t>
            </a:r>
            <a:br>
              <a:rPr lang="en-GB" sz="2400" dirty="0">
                <a:solidFill>
                  <a:srgbClr val="FFFFFF"/>
                </a:solidFill>
              </a:rPr>
            </a:br>
            <a:br>
              <a:rPr lang="en-GB" sz="2400" dirty="0">
                <a:solidFill>
                  <a:srgbClr val="FFFFFF"/>
                </a:solidFill>
              </a:rPr>
            </a:br>
            <a:r>
              <a:rPr lang="pt-BR" sz="1800" dirty="0">
                <a:solidFill>
                  <a:srgbClr val="FFFFFF"/>
                </a:solidFill>
              </a:rPr>
              <a:t>(29 Trefi a phentrefi o amgylch Ceredigion)</a:t>
            </a:r>
            <a:br>
              <a:rPr lang="pt-BR" sz="2400" dirty="0">
                <a:solidFill>
                  <a:srgbClr val="FFFFFF"/>
                </a:solidFill>
              </a:rPr>
            </a:b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ac </a:t>
            </a:r>
            <a:r>
              <a:rPr lang="en-GB" sz="2400" dirty="0" err="1">
                <a:solidFill>
                  <a:srgbClr val="FFFFFF"/>
                </a:solidFill>
              </a:rPr>
              <a:t>yn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ddiweddar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rydym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wedi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cwblhau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archwiliad</a:t>
            </a:r>
            <a:r>
              <a:rPr lang="en-GB" sz="2400" dirty="0">
                <a:solidFill>
                  <a:srgbClr val="FFFFFF"/>
                </a:solidFill>
              </a:rPr>
              <a:t> o </a:t>
            </a:r>
            <a:r>
              <a:rPr lang="en-GB" sz="2400" dirty="0" err="1">
                <a:solidFill>
                  <a:srgbClr val="FFFFFF"/>
                </a:solidFill>
              </a:rPr>
              <a:t>Hygyrchedd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i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Adeiladau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Cyhoeddus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ym</a:t>
            </a:r>
            <a:r>
              <a:rPr lang="en-GB" sz="2400" dirty="0">
                <a:solidFill>
                  <a:srgbClr val="FFFFFF"/>
                </a:solidFill>
              </a:rPr>
              <a:t> mis </a:t>
            </a:r>
            <a:r>
              <a:rPr lang="en-GB" sz="2400" dirty="0" err="1">
                <a:solidFill>
                  <a:srgbClr val="FFFFFF"/>
                </a:solidFill>
              </a:rPr>
              <a:t>Mehefin-Awst</a:t>
            </a:r>
            <a:r>
              <a:rPr lang="en-GB" sz="2400" dirty="0">
                <a:solidFill>
                  <a:srgbClr val="FFFFFF"/>
                </a:solidFill>
              </a:rPr>
              <a:t> 2024, </a:t>
            </a:r>
            <a:r>
              <a:rPr lang="en-GB" sz="2400" dirty="0" err="1">
                <a:solidFill>
                  <a:srgbClr val="FFFFFF"/>
                </a:solidFill>
              </a:rPr>
              <a:t>yr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ydym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wedi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datblygu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ein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hunain</a:t>
            </a:r>
            <a:r>
              <a:rPr lang="en-GB" sz="2400" dirty="0">
                <a:solidFill>
                  <a:srgbClr val="FFFFFF"/>
                </a:solidFill>
              </a:rPr>
              <a:t> ac a </a:t>
            </a:r>
            <a:r>
              <a:rPr lang="en-GB" sz="2400" dirty="0" err="1">
                <a:solidFill>
                  <a:srgbClr val="FFFFFF"/>
                </a:solidFill>
              </a:rPr>
              <a:t>fydd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yn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ei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rannu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gyda'r</a:t>
            </a:r>
            <a:r>
              <a:rPr lang="en-GB" sz="2400" dirty="0">
                <a:solidFill>
                  <a:srgbClr val="FFFFFF"/>
                </a:solidFill>
              </a:rPr>
              <a:t> Gymuned </a:t>
            </a:r>
            <a:r>
              <a:rPr lang="en-GB" sz="2400" dirty="0" err="1">
                <a:solidFill>
                  <a:srgbClr val="FFFFFF"/>
                </a:solidFill>
              </a:rPr>
              <a:t>Ymarfer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ar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ôl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ei</a:t>
            </a: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err="1">
                <a:solidFill>
                  <a:srgbClr val="FFFFFF"/>
                </a:solidFill>
              </a:rPr>
              <a:t>werthuso</a:t>
            </a:r>
            <a:r>
              <a:rPr lang="en-GB" sz="2400" dirty="0">
                <a:solidFill>
                  <a:srgbClr val="FFFFFF"/>
                </a:solidFill>
              </a:rPr>
              <a:t>.</a:t>
            </a:r>
            <a:br>
              <a:rPr lang="en-GB" sz="2400" dirty="0">
                <a:solidFill>
                  <a:srgbClr val="FFFFFF"/>
                </a:solidFill>
              </a:rPr>
            </a:b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C47D3-5B65-5A56-7229-3E1E38C0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484" y="503178"/>
            <a:ext cx="6019236" cy="586425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Gan </a:t>
            </a:r>
            <a:r>
              <a:rPr lang="en-GB" sz="2000" dirty="0" err="1"/>
              <a:t>ddefnyddio'r</a:t>
            </a:r>
            <a:r>
              <a:rPr lang="en-GB" sz="2000" dirty="0"/>
              <a:t> </a:t>
            </a:r>
            <a:r>
              <a:rPr lang="en-GB" sz="2000" dirty="0" err="1"/>
              <a:t>Offeryn</a:t>
            </a:r>
            <a:r>
              <a:rPr lang="en-GB" sz="2000" dirty="0"/>
              <a:t> </a:t>
            </a:r>
            <a:r>
              <a:rPr lang="en-GB" sz="2000" dirty="0" err="1"/>
              <a:t>Cerdded</a:t>
            </a:r>
            <a:r>
              <a:rPr lang="en-GB" sz="2000" dirty="0"/>
              <a:t> </a:t>
            </a:r>
            <a:r>
              <a:rPr lang="en-GB" sz="2000" dirty="0" err="1"/>
              <a:t>Gwyddelig</a:t>
            </a:r>
            <a:r>
              <a:rPr lang="en-GB" sz="2000" dirty="0"/>
              <a:t> (a </a:t>
            </a:r>
            <a:r>
              <a:rPr lang="en-GB" sz="2000" dirty="0" err="1"/>
              <a:t>argymhellwyd</a:t>
            </a:r>
            <a:r>
              <a:rPr lang="en-GB" sz="2000" dirty="0"/>
              <a:t> </a:t>
            </a:r>
            <a:r>
              <a:rPr lang="en-GB" sz="2000" dirty="0" err="1"/>
              <a:t>gan</a:t>
            </a:r>
            <a:r>
              <a:rPr lang="en-GB" sz="2000" dirty="0"/>
              <a:t> </a:t>
            </a:r>
            <a:r>
              <a:rPr lang="en-GB" sz="2000" dirty="0" err="1"/>
              <a:t>yr</a:t>
            </a:r>
            <a:r>
              <a:rPr lang="en-GB" sz="2000" dirty="0"/>
              <a:t> OPC), </a:t>
            </a:r>
            <a:r>
              <a:rPr lang="en-GB" sz="2000" dirty="0" err="1"/>
              <a:t>gwnaethom</a:t>
            </a:r>
            <a:r>
              <a:rPr lang="en-GB" sz="2000" dirty="0"/>
              <a:t> </a:t>
            </a:r>
            <a:r>
              <a:rPr lang="en-GB" sz="2000" dirty="0" err="1"/>
              <a:t>asesu'r</a:t>
            </a:r>
            <a:r>
              <a:rPr lang="en-GB" sz="2000" dirty="0"/>
              <a:t> </a:t>
            </a:r>
            <a:r>
              <a:rPr lang="en-GB" sz="2000" dirty="0" err="1"/>
              <a:t>canlynol</a:t>
            </a:r>
            <a:r>
              <a:rPr lang="en-GB" sz="20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Llwybrau</a:t>
            </a:r>
            <a:r>
              <a:rPr lang="en-GB" sz="2400" b="1" dirty="0"/>
              <a:t> </a:t>
            </a:r>
            <a:r>
              <a:rPr lang="en-GB" sz="2400" b="1" dirty="0" err="1"/>
              <a:t>troed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Cyfleusterau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Croesi'r</a:t>
            </a:r>
            <a:r>
              <a:rPr lang="en-GB" sz="2400" b="1" dirty="0"/>
              <a:t> </a:t>
            </a:r>
            <a:r>
              <a:rPr lang="en-GB" sz="2400" b="1" dirty="0" err="1"/>
              <a:t>ffordd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Ymddygiad</a:t>
            </a:r>
            <a:r>
              <a:rPr lang="en-GB" sz="2400" b="1" dirty="0"/>
              <a:t> </a:t>
            </a:r>
            <a:r>
              <a:rPr lang="en-GB" sz="2400" b="1" dirty="0" err="1"/>
              <a:t>defnyddwyr</a:t>
            </a:r>
            <a:r>
              <a:rPr lang="en-GB" sz="2400" b="1" dirty="0"/>
              <a:t> y </a:t>
            </a:r>
            <a:r>
              <a:rPr lang="en-GB" sz="2400" b="1" dirty="0" err="1"/>
              <a:t>ffordd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Diogelwch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Edrych</a:t>
            </a:r>
            <a:r>
              <a:rPr lang="en-GB" sz="2400" b="1" dirty="0"/>
              <a:t> a </a:t>
            </a:r>
            <a:r>
              <a:rPr lang="en-GB" sz="2400" b="1" dirty="0" err="1"/>
              <a:t>theimlo</a:t>
            </a:r>
            <a:r>
              <a:rPr lang="en-GB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Tu </a:t>
            </a:r>
            <a:r>
              <a:rPr lang="en-GB" sz="2400" b="1" dirty="0" err="1"/>
              <a:t>allan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gatiau'r</a:t>
            </a:r>
            <a:r>
              <a:rPr lang="en-GB" sz="2400" b="1" dirty="0"/>
              <a:t> </a:t>
            </a:r>
            <a:r>
              <a:rPr lang="en-GB" sz="2400" b="1" dirty="0" err="1"/>
              <a:t>ysgol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8950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537</TotalTime>
  <Words>926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Beth yw cymuned sy’n oed-gyfeillgar?</vt:lpstr>
      <vt:lpstr>Mae Sefydliad Iechyd y Byd (SIB) yn disgrifio cymunedau oed-gyfeillgar fel lleoedd lle mae pobl hŷn, cymunedau, polisïau, gwasanaethau, lleoliadau a strwythurau yn gweithio gyda'i gilydd mewn partneriaeth i gefnogi a galluogi pob un ohonom i heneiddio'n dda.</vt:lpstr>
      <vt:lpstr>Hyd yn Hyn</vt:lpstr>
      <vt:lpstr>PowerPoint Presentation</vt:lpstr>
      <vt:lpstr>Ym mis Hydref 2023, gwnaethom ddathlu Diwrnod Rhyngwladol Pobl Hŷn. (a dewis y logo!)</vt:lpstr>
      <vt:lpstr>Ym mis Rhagfyr 2023, fe wnaethom ymuno â'r Gymuned Ymarfer sy’n Ystyriol o Oedran, a sefydlwyd gan y CPHC er mwyn i bob Awdurdod Lleol yng Nghymru rannu'r arferion gorau, arloesi a chydweithio.</vt:lpstr>
      <vt:lpstr>    Gan ddefnyddio manylion sefydliadau a'n cefnogodd gyda DRPB 2023, aethom ati i dynnu Cyfeiriadur Ceredigion Oed Gyfeillgar i'w ddosbarthu o amgylch y sir ym mis Ebrill / Mai 2024.</vt:lpstr>
      <vt:lpstr>Wrth aros i'r Cyfeiriadur Oed Gyfeillgar gael ei gyhoeddi, Ionawr-Ebrill 2024 gwnaethom gynnal Archwiliad Cerdded o Geredigion.  (29 Trefi a phentrefi o amgylch Ceredigion)  ac yn ddiweddar rydym wedi cwblhau archwiliad o Hygyrchedd i Adeiladau Cyhoeddus ym mis Mehefin-Awst 2024, yr ydym wedi datblygu ein hunain ac a fydd yn ei rannu gyda'r Gymuned Ymarfer ar ôl ei werthuso. </vt:lpstr>
      <vt:lpstr>Ym mis Rhagfyr 2023 gwnaethom recriwtio Hwylusydd Grŵp Cymunedol</vt:lpstr>
      <vt:lpstr>Ond sut y gallai weithio?   Sut beth fyddai fel?</vt:lpstr>
      <vt:lpstr>PowerPoint Presentation</vt:lpstr>
      <vt:lpstr>Llinell Amser 24 / 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Walters</dc:creator>
  <cp:lastModifiedBy>Robin Stanley</cp:lastModifiedBy>
  <cp:revision>20</cp:revision>
  <dcterms:created xsi:type="dcterms:W3CDTF">2024-05-21T10:17:29Z</dcterms:created>
  <dcterms:modified xsi:type="dcterms:W3CDTF">2024-10-11T10:55:42Z</dcterms:modified>
</cp:coreProperties>
</file>